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1" r:id="rId1"/>
  </p:sldMasterIdLst>
  <p:notesMasterIdLst>
    <p:notesMasterId r:id="rId35"/>
  </p:notesMasterIdLst>
  <p:sldIdLst>
    <p:sldId id="256" r:id="rId2"/>
    <p:sldId id="291" r:id="rId3"/>
    <p:sldId id="257" r:id="rId4"/>
    <p:sldId id="310" r:id="rId5"/>
    <p:sldId id="292" r:id="rId6"/>
    <p:sldId id="294" r:id="rId7"/>
    <p:sldId id="295" r:id="rId8"/>
    <p:sldId id="296" r:id="rId9"/>
    <p:sldId id="297" r:id="rId10"/>
    <p:sldId id="298" r:id="rId11"/>
    <p:sldId id="260" r:id="rId12"/>
    <p:sldId id="309" r:id="rId13"/>
    <p:sldId id="283" r:id="rId14"/>
    <p:sldId id="299" r:id="rId15"/>
    <p:sldId id="261" r:id="rId16"/>
    <p:sldId id="263" r:id="rId17"/>
    <p:sldId id="264" r:id="rId18"/>
    <p:sldId id="313" r:id="rId19"/>
    <p:sldId id="286" r:id="rId20"/>
    <p:sldId id="314" r:id="rId21"/>
    <p:sldId id="265" r:id="rId22"/>
    <p:sldId id="266" r:id="rId23"/>
    <p:sldId id="301" r:id="rId24"/>
    <p:sldId id="267" r:id="rId25"/>
    <p:sldId id="287" r:id="rId26"/>
    <p:sldId id="269" r:id="rId27"/>
    <p:sldId id="288" r:id="rId28"/>
    <p:sldId id="303" r:id="rId29"/>
    <p:sldId id="289" r:id="rId30"/>
    <p:sldId id="304" r:id="rId31"/>
    <p:sldId id="271" r:id="rId32"/>
    <p:sldId id="272" r:id="rId33"/>
    <p:sldId id="273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42" autoAdjust="0"/>
    <p:restoredTop sz="90929"/>
  </p:normalViewPr>
  <p:slideViewPr>
    <p:cSldViewPr>
      <p:cViewPr varScale="1">
        <p:scale>
          <a:sx n="64" d="100"/>
          <a:sy n="64" d="100"/>
        </p:scale>
        <p:origin x="96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3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xmlns="" id="{36A3165F-6441-4743-8E6F-69F57DBE442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 altLang="en-US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xmlns="" id="{AB608E7B-603A-41AD-B444-CE7ACBB0ABA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 altLang="en-US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xmlns="" id="{2CE3FB88-7989-441B-8ADC-B50AFE4F3B2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xmlns="" id="{B0E5C132-E8E5-4E4B-BDA2-5EB30A8C33C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0"/>
            <a:r>
              <a:rPr lang="en-US" altLang="en-US"/>
              <a:t>Second level</a:t>
            </a:r>
          </a:p>
          <a:p>
            <a:pPr lvl="0"/>
            <a:r>
              <a:rPr lang="en-US" altLang="en-US"/>
              <a:t>Third level</a:t>
            </a:r>
          </a:p>
          <a:p>
            <a:pPr lvl="0"/>
            <a:r>
              <a:rPr lang="en-US" altLang="en-US"/>
              <a:t>Fourth level</a:t>
            </a:r>
          </a:p>
          <a:p>
            <a:pPr lvl="0"/>
            <a:r>
              <a:rPr lang="en-US" altLang="en-US"/>
              <a:t>Fifth level</a:t>
            </a:r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xmlns="" id="{A520BFAE-8CE4-4631-916B-3F1E9D77021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 altLang="en-US"/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xmlns="" id="{2E930485-E334-472D-98F8-FE880A4BCC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fld id="{00D9F543-98A6-4247-9EB0-499C0F6C6F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30134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DBEE-302B-4200-852E-96F24382C652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2661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260E1-3434-49DE-A381-7D784A4415F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645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A56F-F6DD-40DE-9539-3BDB2D8E8F8B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0940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1FF0-8C8A-4407-B862-BFA6E4F6DC4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1883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D5A6C-E034-41A3-AADC-AD82CCD0BECC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3847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51F38-1246-454A-8C72-19B7862CB6F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5341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94C5-4DC6-4E3E-B31D-548586A0629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7614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EF886-2A85-47AA-8DDE-2240B6400B5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361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06C52-23FE-414A-BCD2-66CB463EF3A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41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93F67-9D4E-46A1-9F0A-0DB817253DF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080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058F-B960-4439-B370-43D89816EE05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9468-8AFD-45ED-B94A-83720127C5F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3801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 altLang="en-US"/>
              <a:t>© Prentice Hall, 2002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00399BD-EF68-48C9-A583-B83832DE450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10">
            <a:extLst>
              <a:ext uri="{FF2B5EF4-FFF2-40B4-BE49-F238E27FC236}">
                <a16:creationId xmlns:a16="http://schemas.microsoft.com/office/drawing/2014/main" xmlns="" id="{34210F16-2DC6-440E-925C-C9E09C338312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xmlns="" id="{EE73CC21-CC83-4153-B516-6B2BD7CA732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Arc 12">
              <a:extLst>
                <a:ext uri="{FF2B5EF4-FFF2-40B4-BE49-F238E27FC236}">
                  <a16:creationId xmlns:a16="http://schemas.microsoft.com/office/drawing/2014/main" xmlns="" id="{283A2D92-FA8A-45FD-A0B4-C2BD6DF01D8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13">
            <a:extLst>
              <a:ext uri="{FF2B5EF4-FFF2-40B4-BE49-F238E27FC236}">
                <a16:creationId xmlns:a16="http://schemas.microsoft.com/office/drawing/2014/main" xmlns="" id="{A9B9B4D0-1BBA-4682-9EB8-2209FAFBB5FE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xmlns="" id="{FCF80D85-DA52-4937-9BF7-CB400D9D42B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Arc 15">
              <a:extLst>
                <a:ext uri="{FF2B5EF4-FFF2-40B4-BE49-F238E27FC236}">
                  <a16:creationId xmlns:a16="http://schemas.microsoft.com/office/drawing/2014/main" xmlns="" id="{36972A01-9101-4681-9870-1AE2F70AAF1D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" name="Text Box 20">
            <a:extLst>
              <a:ext uri="{FF2B5EF4-FFF2-40B4-BE49-F238E27FC236}">
                <a16:creationId xmlns:a16="http://schemas.microsoft.com/office/drawing/2014/main" xmlns="" id="{8572631C-ABF3-48ED-BADB-D5F0DD24C8F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41325" y="6262688"/>
            <a:ext cx="1177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Chapter 6</a:t>
            </a:r>
          </a:p>
        </p:txBody>
      </p:sp>
    </p:spTree>
    <p:extLst>
      <p:ext uri="{BB962C8B-B14F-4D97-AF65-F5344CB8AC3E}">
        <p14:creationId xmlns:p14="http://schemas.microsoft.com/office/powerpoint/2010/main" val="563246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>
            <a:extLst>
              <a:ext uri="{FF2B5EF4-FFF2-40B4-BE49-F238E27FC236}">
                <a16:creationId xmlns:a16="http://schemas.microsoft.com/office/drawing/2014/main" xmlns="" id="{B59CE82A-1DEE-4BC1-8D8D-3A35E30259B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7724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>
            <a:normAutofit fontScale="90000"/>
          </a:bodyPr>
          <a:lstStyle/>
          <a:p>
            <a:r>
              <a:rPr lang="en-US" altLang="en-US"/>
              <a:t>Chapter 6:</a:t>
            </a:r>
            <a:br>
              <a:rPr lang="en-US" altLang="en-US"/>
            </a:br>
            <a:r>
              <a:rPr lang="en-US" altLang="en-US"/>
              <a:t>Physical Database Design and Performance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xmlns="" id="{455E8550-0582-40C9-AC5F-E8A204DFD72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90600" y="3352800"/>
            <a:ext cx="7315200" cy="1752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t"/>
          <a:lstStyle/>
          <a:p>
            <a:pPr marL="342900" indent="-342900"/>
            <a:r>
              <a:rPr lang="en-US" altLang="en-US" b="1" i="1">
                <a:solidFill>
                  <a:schemeClr val="folHlink"/>
                </a:solidFill>
                <a:cs typeface="Times New Roman" panose="02020603050405020304" pitchFamily="18" charset="0"/>
              </a:rPr>
              <a:t>Modern Database Management</a:t>
            </a:r>
          </a:p>
          <a:p>
            <a:pPr marL="342900" indent="-342900"/>
            <a:r>
              <a:rPr lang="en-US" altLang="en-US" b="1" i="1">
                <a:solidFill>
                  <a:schemeClr val="folHlink"/>
                </a:solidFill>
                <a:cs typeface="Times New Roman" panose="02020603050405020304" pitchFamily="18" charset="0"/>
              </a:rPr>
              <a:t>6</a:t>
            </a:r>
            <a:r>
              <a:rPr lang="en-US" altLang="en-US" b="1" i="1" baseline="30000">
                <a:solidFill>
                  <a:schemeClr val="folHlink"/>
                </a:solidFill>
                <a:cs typeface="Times New Roman" panose="02020603050405020304" pitchFamily="18" charset="0"/>
              </a:rPr>
              <a:t>th</a:t>
            </a:r>
            <a:r>
              <a:rPr lang="en-US" altLang="en-US" b="1" i="1">
                <a:solidFill>
                  <a:schemeClr val="folHlink"/>
                </a:solidFill>
                <a:cs typeface="Times New Roman" panose="02020603050405020304" pitchFamily="18" charset="0"/>
              </a:rPr>
              <a:t> Edition</a:t>
            </a:r>
            <a:endParaRPr lang="en-US" altLang="en-US">
              <a:solidFill>
                <a:schemeClr val="folHlink"/>
              </a:solidFill>
              <a:cs typeface="Times New Roman" panose="02020603050405020304" pitchFamily="18" charset="0"/>
            </a:endParaRPr>
          </a:p>
          <a:p>
            <a:pPr marL="342900" indent="-342900"/>
            <a:r>
              <a:rPr lang="en-US" altLang="en-US" sz="2800" b="1" i="1">
                <a:cs typeface="Times New Roman" panose="02020603050405020304" pitchFamily="18" charset="0"/>
              </a:rPr>
              <a:t>Jeffrey A. Hoffer, Mary B. Prescott, Fred R. McFadden</a:t>
            </a:r>
            <a:endParaRPr lang="en-US" altLang="en-US"/>
          </a:p>
        </p:txBody>
      </p:sp>
      <p:sp>
        <p:nvSpPr>
          <p:cNvPr id="6" name="Rectangle 1034">
            <a:extLst>
              <a:ext uri="{FF2B5EF4-FFF2-40B4-BE49-F238E27FC236}">
                <a16:creationId xmlns:a16="http://schemas.microsoft.com/office/drawing/2014/main" xmlns="" id="{C71AFF13-ED88-42C2-AA81-E23DFF00B9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5" name="Rectangle 1033">
            <a:extLst>
              <a:ext uri="{FF2B5EF4-FFF2-40B4-BE49-F238E27FC236}">
                <a16:creationId xmlns:a16="http://schemas.microsoft.com/office/drawing/2014/main" xmlns="" id="{2979419B-A8F9-4088-870F-7EB308C8B6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6DAD126C-8359-4D5B-8763-51B7A516E0F9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2">
            <a:extLst>
              <a:ext uri="{FF2B5EF4-FFF2-40B4-BE49-F238E27FC236}">
                <a16:creationId xmlns:a16="http://schemas.microsoft.com/office/drawing/2014/main" xmlns="" id="{F3722B95-2EB2-4B17-B6E5-2F6EAFA1A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xmlns="" id="{AD43507D-B307-4A41-9134-48C5A5749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732A7-8166-4D25-AB4B-C4AECD84A18D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60418" name="Text Box 2">
            <a:extLst>
              <a:ext uri="{FF2B5EF4-FFF2-40B4-BE49-F238E27FC236}">
                <a16:creationId xmlns:a16="http://schemas.microsoft.com/office/drawing/2014/main" xmlns="" id="{0B070280-A358-4B5A-972F-04507351EC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28600"/>
            <a:ext cx="48799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Figure 6.1 - Composite usage map</a:t>
            </a:r>
          </a:p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(Pine Valley Furniture Company)</a:t>
            </a:r>
          </a:p>
        </p:txBody>
      </p:sp>
      <p:pic>
        <p:nvPicPr>
          <p:cNvPr id="60419" name="Picture 3" descr="D:\McFadden Slides\slide files 7 8 9\07_01.pct">
            <a:extLst>
              <a:ext uri="{FF2B5EF4-FFF2-40B4-BE49-F238E27FC236}">
                <a16:creationId xmlns:a16="http://schemas.microsoft.com/office/drawing/2014/main" xmlns="" id="{75AB5574-98AB-47CB-8EAE-15BB2E4642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43000"/>
            <a:ext cx="81534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420" name="Text Box 4">
            <a:extLst>
              <a:ext uri="{FF2B5EF4-FFF2-40B4-BE49-F238E27FC236}">
                <a16:creationId xmlns:a16="http://schemas.microsoft.com/office/drawing/2014/main" xmlns="" id="{E24B72EA-9310-4D17-BFE4-602F6DE86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143000"/>
            <a:ext cx="2667000" cy="2316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chemeClr val="hlink"/>
                </a:solidFill>
              </a:rPr>
              <a:t>Usage analysis: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>
                <a:solidFill>
                  <a:schemeClr val="hlink"/>
                </a:solidFill>
              </a:rPr>
              <a:t>75 suppliers accessed per hour</a:t>
            </a:r>
            <a:r>
              <a:rPr lang="en-US" altLang="en-US" sz="1600">
                <a:solidFill>
                  <a:schemeClr val="hlink"/>
                </a:solidFill>
                <a:sym typeface="Wingdings" panose="05000000000000000000" pitchFamily="2" charset="2"/>
              </a:rPr>
              <a:t> 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>
                <a:solidFill>
                  <a:schemeClr val="hlink"/>
                </a:solidFill>
                <a:sym typeface="Wingdings" panose="05000000000000000000" pitchFamily="2" charset="2"/>
              </a:rPr>
              <a:t>40 quotations accessed from these 75 supplier accesses 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>
                <a:solidFill>
                  <a:schemeClr val="hlink"/>
                </a:solidFill>
                <a:sym typeface="Wingdings" panose="05000000000000000000" pitchFamily="2" charset="2"/>
              </a:rPr>
              <a:t>40 purchased parts accessed from these 40 quotation accesses</a:t>
            </a:r>
          </a:p>
        </p:txBody>
      </p:sp>
      <p:sp>
        <p:nvSpPr>
          <p:cNvPr id="60422" name="Rectangle 6">
            <a:extLst>
              <a:ext uri="{FF2B5EF4-FFF2-40B4-BE49-F238E27FC236}">
                <a16:creationId xmlns:a16="http://schemas.microsoft.com/office/drawing/2014/main" xmlns="" id="{751CFCF6-A9A4-4FB1-8770-29CBBA0AC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5791200"/>
            <a:ext cx="762000" cy="457200"/>
          </a:xfrm>
          <a:prstGeom prst="rect">
            <a:avLst/>
          </a:prstGeom>
          <a:noFill/>
          <a:ln w="158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3" name="Rectangle 7">
            <a:extLst>
              <a:ext uri="{FF2B5EF4-FFF2-40B4-BE49-F238E27FC236}">
                <a16:creationId xmlns:a16="http://schemas.microsoft.com/office/drawing/2014/main" xmlns="" id="{523F1514-40FF-479F-91D5-C74A0461A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4800600"/>
            <a:ext cx="381000" cy="457200"/>
          </a:xfrm>
          <a:prstGeom prst="rect">
            <a:avLst/>
          </a:prstGeom>
          <a:noFill/>
          <a:ln w="158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4" name="Rectangle 8">
            <a:extLst>
              <a:ext uri="{FF2B5EF4-FFF2-40B4-BE49-F238E27FC236}">
                <a16:creationId xmlns:a16="http://schemas.microsoft.com/office/drawing/2014/main" xmlns="" id="{CFC825FC-A9E8-41F0-AC81-1781DAA18B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2057400"/>
            <a:ext cx="533400" cy="457200"/>
          </a:xfrm>
          <a:prstGeom prst="rect">
            <a:avLst/>
          </a:prstGeom>
          <a:noFill/>
          <a:ln w="158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xmlns="" id="{B3A3BFB7-BC78-4CF0-89FE-5EC697C27E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Designing Fields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xmlns="" id="{39497F26-817E-4976-8A99-BAE6C4AA054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4000"/>
              <a:t>Field: smallest unit of data in database</a:t>
            </a:r>
          </a:p>
          <a:p>
            <a:r>
              <a:rPr lang="en-US" altLang="en-US" sz="4000"/>
              <a:t>Field design </a:t>
            </a:r>
          </a:p>
          <a:p>
            <a:pPr lvl="1"/>
            <a:r>
              <a:rPr lang="en-US" altLang="en-US" sz="3600"/>
              <a:t>Choosing data type</a:t>
            </a:r>
          </a:p>
          <a:p>
            <a:pPr lvl="1"/>
            <a:r>
              <a:rPr lang="en-US" altLang="en-US" sz="3600"/>
              <a:t>Coding, compression, encryption</a:t>
            </a:r>
          </a:p>
          <a:p>
            <a:pPr lvl="1"/>
            <a:r>
              <a:rPr lang="en-US" altLang="en-US" sz="3600"/>
              <a:t>Controlling data integrity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6079D40-6BA7-4356-BBDD-CAA7CE14D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A701A11-A422-40CB-ABAB-EF9C2F725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0003-C5BC-4757-8EFE-5D2B66C4106E}" type="slidenum">
              <a:rPr lang="en-US" altLang="en-US"/>
              <a:pPr/>
              <a:t>11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xmlns="" id="{ED070170-9CD5-4D00-B03E-7B18A8BD3B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Choosing Data Types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xmlns="" id="{49B2D6B5-3570-4C90-B5F4-E83B1BCB487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8095" y="1828800"/>
            <a:ext cx="7290055" cy="40233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CHAR – fixed-length character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VARCHAR2 – variable-length character (memo)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LONG – large number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NUMBER – positive/negative number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DATE – actual date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BLOB – binary large object (good for graphics, sound clips, etc.)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7B3D2DE-862E-4749-AC8C-44BA69176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F0E3ABE-BA04-4440-8757-E4AE8E7BF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67E84-355D-4A87-951D-C2C38DCE0278}" type="slidenum">
              <a:rPr lang="en-US" altLang="en-US"/>
              <a:pPr/>
              <a:t>12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>
            <a:extLst>
              <a:ext uri="{FF2B5EF4-FFF2-40B4-BE49-F238E27FC236}">
                <a16:creationId xmlns:a16="http://schemas.microsoft.com/office/drawing/2014/main" xmlns="" id="{C40CECAC-7AA1-4D55-8E91-0CDEFED01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xmlns="" id="{392CEE2E-EBA4-4B5D-9D82-68AEE7E75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EA060-2A9B-4D29-846E-24D46AFC6F69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0962" name="Text Box 2">
            <a:extLst>
              <a:ext uri="{FF2B5EF4-FFF2-40B4-BE49-F238E27FC236}">
                <a16:creationId xmlns:a16="http://schemas.microsoft.com/office/drawing/2014/main" xmlns="" id="{E3AF5015-C391-4876-B0F2-F69B67A01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7200"/>
            <a:ext cx="84772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Figure 6.2</a:t>
            </a:r>
          </a:p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Example code-look-up table (Pine Valley Furniture Company)</a:t>
            </a:r>
          </a:p>
        </p:txBody>
      </p:sp>
      <p:pic>
        <p:nvPicPr>
          <p:cNvPr id="40963" name="Picture 3" descr="D:\McFadden Slides\slide files 7 8 9\07_02.pct">
            <a:extLst>
              <a:ext uri="{FF2B5EF4-FFF2-40B4-BE49-F238E27FC236}">
                <a16:creationId xmlns:a16="http://schemas.microsoft.com/office/drawing/2014/main" xmlns="" id="{1FAD0EDB-5A6B-4DED-ABE4-DA8E55FDC4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8382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64" name="Text Box 4">
            <a:extLst>
              <a:ext uri="{FF2B5EF4-FFF2-40B4-BE49-F238E27FC236}">
                <a16:creationId xmlns:a16="http://schemas.microsoft.com/office/drawing/2014/main" xmlns="" id="{F2DB060A-FF9B-4E72-9B66-6A6A0CD218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572000"/>
            <a:ext cx="29876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chemeClr val="hlink"/>
                </a:solidFill>
              </a:rPr>
              <a:t>Code saves space, but costs an additional lookup to obtain actual value.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xmlns="" id="{9D23B334-413B-4286-8A16-7FD5D068B8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Field Data Integrity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xmlns="" id="{C0BA64FD-A5F2-4E59-8C5B-4F3D610DF4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905000"/>
            <a:ext cx="7747000" cy="402336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</a:pPr>
            <a:r>
              <a:rPr lang="en-US" altLang="en-US" sz="2800" dirty="0"/>
              <a:t>Default value - assumed value if no explicit value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</a:pPr>
            <a:r>
              <a:rPr lang="en-US" altLang="en-US" sz="2800" dirty="0"/>
              <a:t>Range control – allowable value limitations (constraints or validation rules)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</a:pPr>
            <a:r>
              <a:rPr lang="en-US" altLang="en-US" sz="2800" dirty="0"/>
              <a:t>Null value control – allowing or prohibiting empty fields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</a:pPr>
            <a:r>
              <a:rPr lang="en-US" altLang="en-US" sz="2800" dirty="0"/>
              <a:t>Referential integrity – range control (and null value allowances) for foreign-key to primary-key match-ups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</a:pPr>
            <a:endParaRPr lang="en-US" altLang="en-US" sz="28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A080E80-B26D-4E24-AA57-9CF781CFB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388859B-6DA0-45AA-A036-7BD8AD45D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41FDD-1E64-4F22-86AA-770BD848290F}" type="slidenum">
              <a:rPr lang="en-US" altLang="en-US"/>
              <a:pPr/>
              <a:t>14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xmlns="" id="{49F93D74-C4B5-408D-B774-436B6FB59A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Handling Missing Data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xmlns="" id="{EA0D46D0-10F3-4C82-AA47-A2E7BBA63A3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7772400" cy="28194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en-US" altLang="en-US" sz="2400" dirty="0"/>
              <a:t>Substitute an estimate of the missing value (e.g. using a formula)</a:t>
            </a:r>
          </a:p>
          <a:p>
            <a:pPr>
              <a:buClr>
                <a:schemeClr val="tx1"/>
              </a:buClr>
            </a:pPr>
            <a:r>
              <a:rPr lang="en-US" altLang="en-US" sz="2400" dirty="0"/>
              <a:t>Construct a report listing missing values</a:t>
            </a:r>
          </a:p>
          <a:p>
            <a:pPr>
              <a:buClr>
                <a:schemeClr val="tx1"/>
              </a:buClr>
            </a:pPr>
            <a:r>
              <a:rPr lang="en-US" altLang="en-US" sz="2400" dirty="0"/>
              <a:t>In programs, ignore missing data unless the value is significant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AC05CDEE-8F05-48BC-A842-3B3C98AC6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xmlns="" id="{09725AF4-36C4-4558-BA1E-5B574F22F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D4D7F-BD1A-431B-9E66-A9EF6467EEAD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xmlns="" id="{294A0E02-EA3A-4317-BAD1-EAF0ED135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848225"/>
            <a:ext cx="78263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rgbClr val="FF9900"/>
                </a:solidFill>
              </a:rPr>
              <a:t>Triggers can be used to perform these operations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bldLvl="2" autoUpdateAnimBg="0"/>
      <p:bldP spid="1536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xmlns="" id="{8A3681ED-CFB9-45BA-B39A-88792D1F25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Physical Records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xmlns="" id="{AAF3323F-4986-4F28-9B59-AD851F46B3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38862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/>
          </a:bodyPr>
          <a:lstStyle/>
          <a:p>
            <a:r>
              <a:rPr lang="en-US" altLang="en-US" sz="2400" dirty="0"/>
              <a:t>Physical Record: A group of fields stored in adjacent memory locations and retrieved together as a unit</a:t>
            </a:r>
          </a:p>
          <a:p>
            <a:r>
              <a:rPr lang="en-US" altLang="en-US" sz="2400" dirty="0"/>
              <a:t>Page: The amount of data read or written in one I/O operation</a:t>
            </a:r>
          </a:p>
          <a:p>
            <a:r>
              <a:rPr lang="en-US" altLang="en-US" sz="2400" dirty="0"/>
              <a:t>Blocking Factor: The number of physical records per page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41027A-86C5-4BC9-A668-D79FDBB36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5E06E42-D541-489E-814C-4FDE2C408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A7A28-C184-442E-83AB-16F036F91BC7}" type="slidenum">
              <a:rPr lang="en-US" altLang="en-US"/>
              <a:pPr/>
              <a:t>16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xmlns="" id="{9A67882A-454D-45B4-96C9-10A1292FC7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Denormalization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xmlns="" id="{D7549684-8053-455B-BBE4-FC8442D63C0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49637" y="990600"/>
            <a:ext cx="8382000" cy="4419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Autofit/>
          </a:bodyPr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altLang="en-US" sz="2400" dirty="0"/>
              <a:t>Transforming </a:t>
            </a:r>
            <a:r>
              <a:rPr lang="en-US" altLang="en-US" sz="2400" b="1" i="1" dirty="0"/>
              <a:t>normalized</a:t>
            </a:r>
            <a:r>
              <a:rPr lang="en-US" altLang="en-US" sz="2400" dirty="0"/>
              <a:t> relations into </a:t>
            </a:r>
            <a:r>
              <a:rPr lang="en-US" altLang="en-US" sz="2400" b="1" i="1" dirty="0"/>
              <a:t>unnormalized</a:t>
            </a:r>
            <a:r>
              <a:rPr lang="en-US" altLang="en-US" sz="2400" dirty="0"/>
              <a:t> physical record specifications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altLang="en-US" sz="2400" dirty="0"/>
              <a:t>Benefits: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Can improve performance (speed) be reducing number of table lookups (</a:t>
            </a:r>
            <a:r>
              <a:rPr lang="en-US" altLang="en-US" sz="2400" dirty="0" err="1"/>
              <a:t>i.e</a:t>
            </a:r>
            <a:r>
              <a:rPr lang="en-US" altLang="en-US" sz="2400" dirty="0"/>
              <a:t> </a:t>
            </a:r>
            <a:r>
              <a:rPr lang="en-US" altLang="en-US" sz="2400" i="1" dirty="0">
                <a:solidFill>
                  <a:srgbClr val="FF9900"/>
                </a:solidFill>
              </a:rPr>
              <a:t>reduce number of necessary join queries</a:t>
            </a:r>
            <a:r>
              <a:rPr lang="en-US" altLang="en-US" sz="2400" dirty="0"/>
              <a:t>)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altLang="en-US" sz="2400" dirty="0"/>
              <a:t>Costs (due to data duplication)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Wasted storage space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Data integrity/consistency threats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altLang="en-US" sz="2400" dirty="0"/>
              <a:t>Common denormalization opportunities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One-to-one relationship (Fig 6.3)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Many-to-many relationship with attributes (Fig. 6.4)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Reference data (1:N relationship where 1-side has data not used in any other relationship) (Fig. 6.5)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7CC1CE3-F63A-4A3C-A1FC-54CAAC80D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7B7CEDC-D594-4BD4-AF7C-A5F89C7AB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F51E-7BBD-407C-8D3A-7EE7FA96BCC7}" type="slidenum">
              <a:rPr lang="en-US" altLang="en-US"/>
              <a:pPr/>
              <a:t>17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6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8C942-3ECC-4BC2-8D57-7609843CD7C2}" type="slidenum">
              <a:rPr lang="en-US" altLang="en-US" smtClean="0"/>
              <a:pPr/>
              <a:t>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838200"/>
            <a:ext cx="8308902" cy="4501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6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>
            <a:extLst>
              <a:ext uri="{FF2B5EF4-FFF2-40B4-BE49-F238E27FC236}">
                <a16:creationId xmlns:a16="http://schemas.microsoft.com/office/drawing/2014/main" xmlns="" id="{1DBEFA69-E71C-4F10-9BE0-111FA6E77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xmlns="" id="{62CBEDE8-B049-406E-B853-F8145A1A0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ABC59-0476-4E03-ADC7-915A5A4F3BDA}" type="slidenum">
              <a:rPr lang="en-US" altLang="en-US"/>
              <a:pPr/>
              <a:t>19</a:t>
            </a:fld>
            <a:endParaRPr lang="en-US" altLang="en-US"/>
          </a:p>
        </p:txBody>
      </p:sp>
      <p:pic>
        <p:nvPicPr>
          <p:cNvPr id="44038" name="Picture 6" descr="C:\MyData\MIS\Hoffer6e\Hoffer 6e figures\chapter 06\FIG6-5.gif">
            <a:extLst>
              <a:ext uri="{FF2B5EF4-FFF2-40B4-BE49-F238E27FC236}">
                <a16:creationId xmlns:a16="http://schemas.microsoft.com/office/drawing/2014/main" xmlns="" id="{6EA07147-E3AD-415E-A786-A4001F6BCC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7988" y="228600"/>
            <a:ext cx="5510212" cy="601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034" name="Text Box 2">
            <a:extLst>
              <a:ext uri="{FF2B5EF4-FFF2-40B4-BE49-F238E27FC236}">
                <a16:creationId xmlns:a16="http://schemas.microsoft.com/office/drawing/2014/main" xmlns="" id="{854A341C-0E93-43C5-842C-EC8C0F453A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04800"/>
            <a:ext cx="23622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Fig 6.5 – </a:t>
            </a:r>
          </a:p>
          <a:p>
            <a:pPr algn="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A possible denormalization situation:</a:t>
            </a:r>
          </a:p>
          <a:p>
            <a:pPr algn="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reference data</a:t>
            </a:r>
          </a:p>
        </p:txBody>
      </p:sp>
      <p:sp>
        <p:nvSpPr>
          <p:cNvPr id="44036" name="Text Box 4">
            <a:extLst>
              <a:ext uri="{FF2B5EF4-FFF2-40B4-BE49-F238E27FC236}">
                <a16:creationId xmlns:a16="http://schemas.microsoft.com/office/drawing/2014/main" xmlns="" id="{ED35A358-59FA-4684-A3C6-63097239E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3581400"/>
            <a:ext cx="138747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1800">
                <a:solidFill>
                  <a:schemeClr val="hlink"/>
                </a:solidFill>
              </a:rPr>
              <a:t>Extra table access required </a:t>
            </a:r>
          </a:p>
        </p:txBody>
      </p:sp>
      <p:sp>
        <p:nvSpPr>
          <p:cNvPr id="44037" name="Text Box 5">
            <a:extLst>
              <a:ext uri="{FF2B5EF4-FFF2-40B4-BE49-F238E27FC236}">
                <a16:creationId xmlns:a16="http://schemas.microsoft.com/office/drawing/2014/main" xmlns="" id="{47CD1B79-64CB-43B5-BE24-AF36F3CB6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1125" y="5257800"/>
            <a:ext cx="2149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1800">
                <a:solidFill>
                  <a:schemeClr val="hlink"/>
                </a:solidFill>
              </a:rPr>
              <a:t>Data duplication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utoUpdateAnimBg="0"/>
      <p:bldP spid="4403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>
            <a:extLst>
              <a:ext uri="{FF2B5EF4-FFF2-40B4-BE49-F238E27FC236}">
                <a16:creationId xmlns:a16="http://schemas.microsoft.com/office/drawing/2014/main" xmlns="" id="{42BC162B-018B-44EB-ADE7-4844240037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  <a:noFill/>
          <a:ln/>
        </p:spPr>
        <p:txBody>
          <a:bodyPr/>
          <a:lstStyle/>
          <a:p>
            <a:r>
              <a:rPr lang="en-US" altLang="en-US" sz="3200"/>
              <a:t>The Physical Design Stage of SDLC </a:t>
            </a:r>
            <a:br>
              <a:rPr lang="en-US" altLang="en-US" sz="3200"/>
            </a:br>
            <a:r>
              <a:rPr lang="en-US" altLang="en-US" sz="3200"/>
              <a:t>(figures 2.4, 2.5 revisited)</a:t>
            </a:r>
          </a:p>
        </p:txBody>
      </p:sp>
      <p:sp>
        <p:nvSpPr>
          <p:cNvPr id="25" name="Footer Placeholder 4">
            <a:extLst>
              <a:ext uri="{FF2B5EF4-FFF2-40B4-BE49-F238E27FC236}">
                <a16:creationId xmlns:a16="http://schemas.microsoft.com/office/drawing/2014/main" xmlns="" id="{999A899E-C104-4548-8A14-C39CEED21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24" name="Slide Number Placeholder 3">
            <a:extLst>
              <a:ext uri="{FF2B5EF4-FFF2-40B4-BE49-F238E27FC236}">
                <a16:creationId xmlns:a16="http://schemas.microsoft.com/office/drawing/2014/main" xmlns="" id="{24D2F8B8-29F4-4085-90C2-77D46647B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84827-7A0B-413E-8477-CD7DCE21619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1205" name="Rectangle 5">
            <a:extLst>
              <a:ext uri="{FF2B5EF4-FFF2-40B4-BE49-F238E27FC236}">
                <a16:creationId xmlns:a16="http://schemas.microsoft.com/office/drawing/2014/main" xmlns="" id="{D03D8E56-E6FC-40BA-8E0E-03B4FCAE76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600200"/>
            <a:ext cx="15240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bg2"/>
                </a:solidFill>
                <a:latin typeface="Arial Narrow" panose="020B0606020202030204" pitchFamily="34" charset="0"/>
              </a:rPr>
              <a:t>Project Identification</a:t>
            </a: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bg2"/>
                </a:solidFill>
                <a:latin typeface="Arial Narrow" panose="020B0606020202030204" pitchFamily="34" charset="0"/>
              </a:rPr>
              <a:t> and Selection</a:t>
            </a:r>
          </a:p>
        </p:txBody>
      </p:sp>
      <p:sp>
        <p:nvSpPr>
          <p:cNvPr id="51206" name="Rectangle 6">
            <a:extLst>
              <a:ext uri="{FF2B5EF4-FFF2-40B4-BE49-F238E27FC236}">
                <a16:creationId xmlns:a16="http://schemas.microsoft.com/office/drawing/2014/main" xmlns="" id="{427386C8-E8C8-4131-AABA-13117AFB32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2098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bg2"/>
                </a:solidFill>
                <a:latin typeface="Arial Narrow" panose="020B0606020202030204" pitchFamily="34" charset="0"/>
              </a:rPr>
              <a:t>Project Initiation</a:t>
            </a: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bg2"/>
                </a:solidFill>
                <a:latin typeface="Arial Narrow" panose="020B0606020202030204" pitchFamily="34" charset="0"/>
              </a:rPr>
              <a:t> and Planning</a:t>
            </a:r>
          </a:p>
        </p:txBody>
      </p:sp>
      <p:sp>
        <p:nvSpPr>
          <p:cNvPr id="51207" name="Rectangle 7">
            <a:extLst>
              <a:ext uri="{FF2B5EF4-FFF2-40B4-BE49-F238E27FC236}">
                <a16:creationId xmlns:a16="http://schemas.microsoft.com/office/drawing/2014/main" xmlns="" id="{331245D2-F452-41A1-B53A-1CF76BAA70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8194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bg2"/>
                </a:solidFill>
                <a:latin typeface="Arial Narrow" panose="020B0606020202030204" pitchFamily="34" charset="0"/>
              </a:rPr>
              <a:t>Analysis</a:t>
            </a:r>
          </a:p>
        </p:txBody>
      </p:sp>
      <p:sp>
        <p:nvSpPr>
          <p:cNvPr id="51208" name="Rectangle 8">
            <a:extLst>
              <a:ext uri="{FF2B5EF4-FFF2-40B4-BE49-F238E27FC236}">
                <a16:creationId xmlns:a16="http://schemas.microsoft.com/office/drawing/2014/main" xmlns="" id="{1DDF0B5D-B1A5-47E6-9561-B57383BE73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114800"/>
            <a:ext cx="15240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>
                <a:solidFill>
                  <a:schemeClr val="bg2"/>
                </a:solidFill>
                <a:latin typeface="Arial Narrow" panose="020B0606020202030204" pitchFamily="34" charset="0"/>
              </a:rPr>
              <a:t>Physical Design</a:t>
            </a:r>
          </a:p>
        </p:txBody>
      </p:sp>
      <p:sp>
        <p:nvSpPr>
          <p:cNvPr id="51209" name="Rectangle 9">
            <a:extLst>
              <a:ext uri="{FF2B5EF4-FFF2-40B4-BE49-F238E27FC236}">
                <a16:creationId xmlns:a16="http://schemas.microsoft.com/office/drawing/2014/main" xmlns="" id="{89FB7B39-C03C-488A-A048-BC926D6C9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7244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bg2"/>
                </a:solidFill>
                <a:latin typeface="Arial Narrow" panose="020B0606020202030204" pitchFamily="34" charset="0"/>
              </a:rPr>
              <a:t>Implementation</a:t>
            </a:r>
          </a:p>
        </p:txBody>
      </p:sp>
      <p:sp>
        <p:nvSpPr>
          <p:cNvPr id="51210" name="Rectangle 10">
            <a:extLst>
              <a:ext uri="{FF2B5EF4-FFF2-40B4-BE49-F238E27FC236}">
                <a16:creationId xmlns:a16="http://schemas.microsoft.com/office/drawing/2014/main" xmlns="" id="{7164D7A6-B8DB-4E8F-9095-FB7DD5A28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53340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bg2"/>
                </a:solidFill>
                <a:latin typeface="Arial Narrow" panose="020B0606020202030204" pitchFamily="34" charset="0"/>
              </a:rPr>
              <a:t>Maintenance</a:t>
            </a:r>
          </a:p>
        </p:txBody>
      </p:sp>
      <p:sp>
        <p:nvSpPr>
          <p:cNvPr id="51211" name="Rectangle 11">
            <a:extLst>
              <a:ext uri="{FF2B5EF4-FFF2-40B4-BE49-F238E27FC236}">
                <a16:creationId xmlns:a16="http://schemas.microsoft.com/office/drawing/2014/main" xmlns="" id="{6D885D51-BD59-4663-AB5D-20BC42BA8E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3505200"/>
            <a:ext cx="152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bg2"/>
                </a:solidFill>
                <a:latin typeface="Arial Narrow" panose="020B0606020202030204" pitchFamily="34" charset="0"/>
              </a:rPr>
              <a:t>Logical Design</a:t>
            </a:r>
          </a:p>
        </p:txBody>
      </p:sp>
      <p:sp>
        <p:nvSpPr>
          <p:cNvPr id="51212" name="Arc 12">
            <a:extLst>
              <a:ext uri="{FF2B5EF4-FFF2-40B4-BE49-F238E27FC236}">
                <a16:creationId xmlns:a16="http://schemas.microsoft.com/office/drawing/2014/main" xmlns="" id="{66294C10-0F4D-4F0A-8EA4-35FE3A6B1EA4}"/>
              </a:ext>
            </a:extLst>
          </p:cNvPr>
          <p:cNvSpPr>
            <a:spLocks/>
          </p:cNvSpPr>
          <p:nvPr/>
        </p:nvSpPr>
        <p:spPr bwMode="auto">
          <a:xfrm>
            <a:off x="1905000" y="16002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3" name="Arc 13">
            <a:extLst>
              <a:ext uri="{FF2B5EF4-FFF2-40B4-BE49-F238E27FC236}">
                <a16:creationId xmlns:a16="http://schemas.microsoft.com/office/drawing/2014/main" xmlns="" id="{F14E8728-DBB6-4E5C-97B6-5C077F2EC714}"/>
              </a:ext>
            </a:extLst>
          </p:cNvPr>
          <p:cNvSpPr>
            <a:spLocks/>
          </p:cNvSpPr>
          <p:nvPr/>
        </p:nvSpPr>
        <p:spPr bwMode="auto">
          <a:xfrm>
            <a:off x="3124200" y="22098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4" name="Arc 14">
            <a:extLst>
              <a:ext uri="{FF2B5EF4-FFF2-40B4-BE49-F238E27FC236}">
                <a16:creationId xmlns:a16="http://schemas.microsoft.com/office/drawing/2014/main" xmlns="" id="{6B80480C-1C35-47BB-B68F-80F965E37611}"/>
              </a:ext>
            </a:extLst>
          </p:cNvPr>
          <p:cNvSpPr>
            <a:spLocks/>
          </p:cNvSpPr>
          <p:nvPr/>
        </p:nvSpPr>
        <p:spPr bwMode="auto">
          <a:xfrm>
            <a:off x="4419600" y="28956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5" name="Arc 15">
            <a:extLst>
              <a:ext uri="{FF2B5EF4-FFF2-40B4-BE49-F238E27FC236}">
                <a16:creationId xmlns:a16="http://schemas.microsoft.com/office/drawing/2014/main" xmlns="" id="{0B4E777F-E491-415A-87F1-E5F12E96724F}"/>
              </a:ext>
            </a:extLst>
          </p:cNvPr>
          <p:cNvSpPr>
            <a:spLocks/>
          </p:cNvSpPr>
          <p:nvPr/>
        </p:nvSpPr>
        <p:spPr bwMode="auto">
          <a:xfrm>
            <a:off x="5410200" y="35052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6" name="Arc 16">
            <a:extLst>
              <a:ext uri="{FF2B5EF4-FFF2-40B4-BE49-F238E27FC236}">
                <a16:creationId xmlns:a16="http://schemas.microsoft.com/office/drawing/2014/main" xmlns="" id="{1453BA38-76E5-46C2-BBB2-0E1720CAE79B}"/>
              </a:ext>
            </a:extLst>
          </p:cNvPr>
          <p:cNvSpPr>
            <a:spLocks/>
          </p:cNvSpPr>
          <p:nvPr/>
        </p:nvSpPr>
        <p:spPr bwMode="auto">
          <a:xfrm>
            <a:off x="6553200" y="41148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7" name="Arc 17">
            <a:extLst>
              <a:ext uri="{FF2B5EF4-FFF2-40B4-BE49-F238E27FC236}">
                <a16:creationId xmlns:a16="http://schemas.microsoft.com/office/drawing/2014/main" xmlns="" id="{8F2B9ACE-48A6-40F5-A5CB-15AE0467A447}"/>
              </a:ext>
            </a:extLst>
          </p:cNvPr>
          <p:cNvSpPr>
            <a:spLocks/>
          </p:cNvSpPr>
          <p:nvPr/>
        </p:nvSpPr>
        <p:spPr bwMode="auto">
          <a:xfrm>
            <a:off x="7696200" y="4724400"/>
            <a:ext cx="8382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8" name="Arc 18">
            <a:extLst>
              <a:ext uri="{FF2B5EF4-FFF2-40B4-BE49-F238E27FC236}">
                <a16:creationId xmlns:a16="http://schemas.microsoft.com/office/drawing/2014/main" xmlns="" id="{D1D0770F-F9F4-4FC1-9235-1B3DCD2571FA}"/>
              </a:ext>
            </a:extLst>
          </p:cNvPr>
          <p:cNvSpPr>
            <a:spLocks/>
          </p:cNvSpPr>
          <p:nvPr/>
        </p:nvSpPr>
        <p:spPr bwMode="auto">
          <a:xfrm flipH="1" flipV="1">
            <a:off x="6324600" y="5181600"/>
            <a:ext cx="10668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9" name="Arc 19">
            <a:extLst>
              <a:ext uri="{FF2B5EF4-FFF2-40B4-BE49-F238E27FC236}">
                <a16:creationId xmlns:a16="http://schemas.microsoft.com/office/drawing/2014/main" xmlns="" id="{51480408-78E2-4852-944E-56CCF8B68AA8}"/>
              </a:ext>
            </a:extLst>
          </p:cNvPr>
          <p:cNvSpPr>
            <a:spLocks/>
          </p:cNvSpPr>
          <p:nvPr/>
        </p:nvSpPr>
        <p:spPr bwMode="auto">
          <a:xfrm flipH="1" flipV="1">
            <a:off x="5029200" y="4572000"/>
            <a:ext cx="10668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0" name="Arc 20">
            <a:extLst>
              <a:ext uri="{FF2B5EF4-FFF2-40B4-BE49-F238E27FC236}">
                <a16:creationId xmlns:a16="http://schemas.microsoft.com/office/drawing/2014/main" xmlns="" id="{9EA8D88A-6C94-4158-A95E-FAAD4997C282}"/>
              </a:ext>
            </a:extLst>
          </p:cNvPr>
          <p:cNvSpPr>
            <a:spLocks/>
          </p:cNvSpPr>
          <p:nvPr/>
        </p:nvSpPr>
        <p:spPr bwMode="auto">
          <a:xfrm flipH="1" flipV="1">
            <a:off x="3962400" y="3962400"/>
            <a:ext cx="10668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1" name="Arc 21">
            <a:extLst>
              <a:ext uri="{FF2B5EF4-FFF2-40B4-BE49-F238E27FC236}">
                <a16:creationId xmlns:a16="http://schemas.microsoft.com/office/drawing/2014/main" xmlns="" id="{1DA88B7B-FC9E-4A68-B1DE-1B19F18C330E}"/>
              </a:ext>
            </a:extLst>
          </p:cNvPr>
          <p:cNvSpPr>
            <a:spLocks/>
          </p:cNvSpPr>
          <p:nvPr/>
        </p:nvSpPr>
        <p:spPr bwMode="auto">
          <a:xfrm flipH="1" flipV="1">
            <a:off x="2895600" y="3352800"/>
            <a:ext cx="9144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2" name="Arc 22">
            <a:extLst>
              <a:ext uri="{FF2B5EF4-FFF2-40B4-BE49-F238E27FC236}">
                <a16:creationId xmlns:a16="http://schemas.microsoft.com/office/drawing/2014/main" xmlns="" id="{F74B65D5-6248-4873-AF37-CD52491C6CB6}"/>
              </a:ext>
            </a:extLst>
          </p:cNvPr>
          <p:cNvSpPr>
            <a:spLocks/>
          </p:cNvSpPr>
          <p:nvPr/>
        </p:nvSpPr>
        <p:spPr bwMode="auto">
          <a:xfrm flipH="1" flipV="1">
            <a:off x="1981200" y="2667000"/>
            <a:ext cx="9144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3" name="Arc 23">
            <a:extLst>
              <a:ext uri="{FF2B5EF4-FFF2-40B4-BE49-F238E27FC236}">
                <a16:creationId xmlns:a16="http://schemas.microsoft.com/office/drawing/2014/main" xmlns="" id="{1FEDA929-7ABB-4EF9-AD2D-81CDA22A6147}"/>
              </a:ext>
            </a:extLst>
          </p:cNvPr>
          <p:cNvSpPr>
            <a:spLocks/>
          </p:cNvSpPr>
          <p:nvPr/>
        </p:nvSpPr>
        <p:spPr bwMode="auto">
          <a:xfrm flipH="1" flipV="1">
            <a:off x="685800" y="2057400"/>
            <a:ext cx="9144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4" name="Text Box 24">
            <a:extLst>
              <a:ext uri="{FF2B5EF4-FFF2-40B4-BE49-F238E27FC236}">
                <a16:creationId xmlns:a16="http://schemas.microsoft.com/office/drawing/2014/main" xmlns="" id="{110D8A04-93DD-4C55-B422-1D20B57D69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524000"/>
            <a:ext cx="4038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folHlink"/>
                </a:solidFill>
              </a:rPr>
              <a:t>Purpose –develop technology specs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folHlink"/>
                </a:solidFill>
              </a:rPr>
              <a:t>Deliverable – pgm/data structures, technology purchases, organization redesigns</a:t>
            </a:r>
          </a:p>
        </p:txBody>
      </p:sp>
      <p:sp>
        <p:nvSpPr>
          <p:cNvPr id="51225" name="Text Box 25">
            <a:extLst>
              <a:ext uri="{FF2B5EF4-FFF2-40B4-BE49-F238E27FC236}">
                <a16:creationId xmlns:a16="http://schemas.microsoft.com/office/drawing/2014/main" xmlns="" id="{A7694321-C9DA-4918-ABDD-E517B2152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572000"/>
            <a:ext cx="28479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folHlink"/>
                </a:solidFill>
              </a:rPr>
              <a:t>Database activity –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folHlink"/>
                </a:solidFill>
              </a:rPr>
              <a:t>physical database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4" grpId="0" autoUpdateAnimBg="0"/>
      <p:bldP spid="51225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8C942-3ECC-4BC2-8D57-7609843CD7C2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986" y="945632"/>
            <a:ext cx="7434027" cy="4966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38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xmlns="" id="{E1F81FC8-7131-4BA6-941D-6F1478DD0A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Partitioning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xmlns="" id="{4B193A82-0DF7-4FC7-968F-30F88DF9DC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169961"/>
            <a:ext cx="8077200" cy="4357714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Horizontal Partitioning: Distributing the rows of a table into several separate files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/>
              <a:t>Useful for situations where different users need access to different rows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/>
              <a:t>Three types: Key Range Partitioning, Hash Partitioning, or Composite Partitioning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Vertical Partitioning: Distributing the columns of a table into several separate files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/>
              <a:t>Useful for situations where different users need access to different columns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/>
              <a:t> The primary key must be repeated in each file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Combinations of Horizontal and Vertical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F2165397-4402-4349-B496-FBD22381A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xmlns="" id="{354FAEE2-A817-4224-8475-24BF6AD2A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6A52-5FF2-4C29-B28A-9BAEFC2E705A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19460" name="Text Box 4">
            <a:extLst>
              <a:ext uri="{FF2B5EF4-FFF2-40B4-BE49-F238E27FC236}">
                <a16:creationId xmlns:a16="http://schemas.microsoft.com/office/drawing/2014/main" xmlns="" id="{B291EFA0-8AE8-4A37-91F2-47B091C7D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450" y="5491458"/>
            <a:ext cx="7931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solidFill>
                  <a:srgbClr val="FF9900"/>
                </a:solidFill>
              </a:rPr>
              <a:t>Partitions often correspond with User Schemas (user views)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bldLvl="2" autoUpdateAnimBg="0"/>
      <p:bldP spid="19460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xmlns="" id="{DC29EB78-6EAD-4823-A801-C7CD601A75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Partitioning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xmlns="" id="{D50A98E7-2C0C-4AA1-923C-03F81383923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7766304" cy="4520184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Advantages of Partitioning: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Records used together are grouped together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Each partition can be optimized for performance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Security, recovery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Partitions stored on different disks: contention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Take advantage of parallel processing capability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Disadvantages of Partitioning: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Slow retrievals across partitions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Complexity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24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5C9C8DA-253C-4CAB-AF54-CE3EB7CBF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57FE951-A329-4281-A8D7-0BFBF1E10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D7EE-6B44-42AE-BF0F-54AB2036BBAA}" type="slidenum">
              <a:rPr lang="en-US" altLang="en-US"/>
              <a:pPr/>
              <a:t>22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xmlns="" id="{33586B40-7971-4EAC-AB4C-DC05636AE2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 Replication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xmlns="" id="{69ECA6EB-2CC0-4640-B578-FADEDC39E4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altLang="en-US"/>
              <a:t>Purposely storing the same data in multiple locations of the database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altLang="en-US"/>
              <a:t>Improves performance by allowing multiple users to access the same data at the same time with minimum contention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altLang="en-US"/>
              <a:t>Sacrifices data integrity due to data duplication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altLang="en-US"/>
              <a:t>Best for data that is not updated often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F8B8895-861C-4DE2-B178-B501FA6F2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0F8CA54-26FE-4E50-9C59-4D86B5FCD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7F73-3417-445A-8C90-9F4006E690B7}" type="slidenum">
              <a:rPr lang="en-US" altLang="en-US"/>
              <a:pPr/>
              <a:t>23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xmlns="" id="{CCFC6B85-017E-456C-98BF-77C880D622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Designing Physical Files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xmlns="" id="{66E5CDE9-443A-461A-B4D5-5C386FD9A62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72885" y="1270860"/>
            <a:ext cx="7772400" cy="4901339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Physical File: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A named portion of secondary memory allocated for the purpose of storing physical records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Constructs to link two pieces of data: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Sequential storage.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Pointers.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File Organization: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How the files are arranged on the disk.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Access Method: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How the data can be retrieved based on the file organization.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8096D39-5FFB-49D7-9967-CFB30D86C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5087536-E8CF-426F-8CE8-BCE8B2E9E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1D84-42E5-451F-9BEC-C3D779E05E65}" type="slidenum">
              <a:rPr lang="en-US" altLang="en-US"/>
              <a:pPr/>
              <a:t>24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2">
            <a:extLst>
              <a:ext uri="{FF2B5EF4-FFF2-40B4-BE49-F238E27FC236}">
                <a16:creationId xmlns:a16="http://schemas.microsoft.com/office/drawing/2014/main" xmlns="" id="{D7317A1C-6934-4A3A-82F6-E1C2BB228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xmlns="" id="{027BD16D-A417-424E-9715-28C4B4851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5F722-2734-4CD7-A502-D7D67F555E09}" type="slidenum">
              <a:rPr lang="en-US" altLang="en-US"/>
              <a:pPr/>
              <a:t>25</a:t>
            </a:fld>
            <a:endParaRPr lang="en-US" altLang="en-US"/>
          </a:p>
        </p:txBody>
      </p:sp>
      <p:pic>
        <p:nvPicPr>
          <p:cNvPr id="45058" name="Picture 2" descr="D:\McFadden Slides\slide files 7 8 9\07_06a.pct">
            <a:extLst>
              <a:ext uri="{FF2B5EF4-FFF2-40B4-BE49-F238E27FC236}">
                <a16:creationId xmlns:a16="http://schemas.microsoft.com/office/drawing/2014/main" xmlns="" id="{D4488A7F-750F-4E48-A345-732E85FC83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57200"/>
            <a:ext cx="4953000" cy="586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059" name="Text Box 3">
            <a:extLst>
              <a:ext uri="{FF2B5EF4-FFF2-40B4-BE49-F238E27FC236}">
                <a16:creationId xmlns:a16="http://schemas.microsoft.com/office/drawing/2014/main" xmlns="" id="{779ECC61-05AB-4FA7-A586-E0499DAFAB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269875"/>
            <a:ext cx="23780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Figure 6-7 (a) </a:t>
            </a:r>
            <a:r>
              <a:rPr lang="en-US" altLang="en-US" sz="2400" b="1">
                <a:solidFill>
                  <a:srgbClr val="FF9900"/>
                </a:solidFill>
                <a:latin typeface="Arial" panose="020B0604020202020204" pitchFamily="34" charset="0"/>
              </a:rPr>
              <a:t>Sequential file organization</a:t>
            </a:r>
            <a:endParaRPr lang="en-US" altLang="en-US" sz="2400" b="1" i="1">
              <a:solidFill>
                <a:srgbClr val="FF9900"/>
              </a:solidFill>
              <a:latin typeface="Arial" panose="020B0604020202020204" pitchFamily="34" charset="0"/>
            </a:endParaRPr>
          </a:p>
        </p:txBody>
      </p:sp>
      <p:sp>
        <p:nvSpPr>
          <p:cNvPr id="45060" name="Text Box 4">
            <a:extLst>
              <a:ext uri="{FF2B5EF4-FFF2-40B4-BE49-F238E27FC236}">
                <a16:creationId xmlns:a16="http://schemas.microsoft.com/office/drawing/2014/main" xmlns="" id="{55CD26E0-2364-4875-8E63-769AA45376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495800"/>
            <a:ext cx="2149475" cy="1062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hlink"/>
                </a:solidFill>
                <a:latin typeface="Arial" panose="020B0604020202020204" pitchFamily="34" charset="0"/>
              </a:rPr>
              <a:t>If not sorted</a:t>
            </a:r>
            <a:endParaRPr lang="en-US" altLang="en-US" sz="2400" b="1" i="1">
              <a:solidFill>
                <a:schemeClr val="hlink"/>
              </a:solidFill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800">
                <a:solidFill>
                  <a:schemeClr val="hlink"/>
                </a:solidFill>
              </a:rPr>
              <a:t>Average time to find desired record = </a:t>
            </a:r>
            <a:r>
              <a:rPr lang="en-US" altLang="en-US" sz="1800" i="1">
                <a:solidFill>
                  <a:schemeClr val="hlink"/>
                </a:solidFill>
              </a:rPr>
              <a:t>n</a:t>
            </a:r>
            <a:r>
              <a:rPr lang="en-US" altLang="en-US" sz="1800">
                <a:solidFill>
                  <a:schemeClr val="hlink"/>
                </a:solidFill>
              </a:rPr>
              <a:t>/2.</a:t>
            </a:r>
          </a:p>
        </p:txBody>
      </p:sp>
      <p:sp>
        <p:nvSpPr>
          <p:cNvPr id="45061" name="Text Box 5">
            <a:extLst>
              <a:ext uri="{FF2B5EF4-FFF2-40B4-BE49-F238E27FC236}">
                <a16:creationId xmlns:a16="http://schemas.microsoft.com/office/drawing/2014/main" xmlns="" id="{06457A56-B54E-4F75-953F-B9AFFF88E2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609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1800" b="1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45062" name="Text Box 6">
            <a:extLst>
              <a:ext uri="{FF2B5EF4-FFF2-40B4-BE49-F238E27FC236}">
                <a16:creationId xmlns:a16="http://schemas.microsoft.com/office/drawing/2014/main" xmlns="" id="{CED5C3AB-16AA-40F1-B610-87DA1B2D76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066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1800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45063" name="Text Box 7">
            <a:extLst>
              <a:ext uri="{FF2B5EF4-FFF2-40B4-BE49-F238E27FC236}">
                <a16:creationId xmlns:a16="http://schemas.microsoft.com/office/drawing/2014/main" xmlns="" id="{3C677832-7E81-4012-9736-D7B7772A26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5715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1800" b="1" i="1">
                <a:solidFill>
                  <a:schemeClr val="hlink"/>
                </a:solidFill>
              </a:rPr>
              <a:t>n</a:t>
            </a:r>
          </a:p>
        </p:txBody>
      </p:sp>
      <p:sp>
        <p:nvSpPr>
          <p:cNvPr id="45064" name="Rectangle 8">
            <a:extLst>
              <a:ext uri="{FF2B5EF4-FFF2-40B4-BE49-F238E27FC236}">
                <a16:creationId xmlns:a16="http://schemas.microsoft.com/office/drawing/2014/main" xmlns="" id="{59CC1A86-2B1E-419A-84E8-B2581020FD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819400"/>
            <a:ext cx="25146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/>
              <a:t>Records of the file are stored in sequence by the primary key field values.</a:t>
            </a:r>
          </a:p>
        </p:txBody>
      </p:sp>
      <p:sp>
        <p:nvSpPr>
          <p:cNvPr id="45065" name="Text Box 9">
            <a:extLst>
              <a:ext uri="{FF2B5EF4-FFF2-40B4-BE49-F238E27FC236}">
                <a16:creationId xmlns:a16="http://schemas.microsoft.com/office/drawing/2014/main" xmlns="" id="{77AEA7BA-634D-46A9-A4CE-5C1C7757C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2743200"/>
            <a:ext cx="2149475" cy="128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hlink"/>
                </a:solidFill>
                <a:latin typeface="Arial" panose="020B0604020202020204" pitchFamily="34" charset="0"/>
              </a:rPr>
              <a:t>If sorted – </a:t>
            </a:r>
            <a:r>
              <a:rPr lang="en-US" altLang="en-US" sz="1800">
                <a:solidFill>
                  <a:schemeClr val="hlink"/>
                </a:solidFill>
                <a:latin typeface="Arial" panose="020B0604020202020204" pitchFamily="34" charset="0"/>
              </a:rPr>
              <a:t>every insert or delete requires resort</a:t>
            </a:r>
            <a:endParaRPr lang="en-US" altLang="en-US" sz="140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autoUpdateAnimBg="0"/>
      <p:bldP spid="45065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xmlns="" id="{7195F9AE-44FD-416B-8EAC-D6F48DF10A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Indexed File Organizations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xmlns="" id="{525E6A18-02A9-4691-A721-E43252F14ED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7772400" cy="46482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lnSpcReduction="10000"/>
          </a:bodyPr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altLang="en-US" sz="2800" dirty="0"/>
              <a:t>Index – a separate table that contains organization of records for quick retrieval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altLang="en-US" sz="2800" dirty="0"/>
              <a:t>Primary keys are automatically indexed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altLang="en-US" sz="2800" dirty="0"/>
              <a:t>Oracle has a CREATE INDEX operation, and MS ACCESS allows indexes to be created for most field types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altLang="en-US" sz="2800" dirty="0"/>
              <a:t>Indexing approaches: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B-tree index, Fig. 6-7b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Bitmap index, Fig. 6-8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Hash Index, Fig. 6-7c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Join Index, Fig 6-9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F81D642-D877-4491-932B-13ADEC47C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0F949D8-51CF-4EFC-A966-70B8BD3B8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4856-66E6-453E-B123-C6668FDAA897}" type="slidenum">
              <a:rPr lang="en-US" altLang="en-US"/>
              <a:pPr/>
              <a:t>26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>
            <a:extLst>
              <a:ext uri="{FF2B5EF4-FFF2-40B4-BE49-F238E27FC236}">
                <a16:creationId xmlns:a16="http://schemas.microsoft.com/office/drawing/2014/main" xmlns="" id="{04507B08-B64C-4821-BF7D-5383C9C07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xmlns="" id="{648209E1-A9C6-4A3F-B8C0-A09968050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0C290-23CA-4BEA-AE05-416A8BCF1553}" type="slidenum">
              <a:rPr lang="en-US" altLang="en-US"/>
              <a:pPr/>
              <a:t>27</a:t>
            </a:fld>
            <a:endParaRPr lang="en-US" altLang="en-US"/>
          </a:p>
        </p:txBody>
      </p:sp>
      <p:pic>
        <p:nvPicPr>
          <p:cNvPr id="46086" name="Picture 6" descr="C:\MyData\MIS\Hoffer6e\Hoffer 6e figures\chapter 06\FIG6-7B.gif">
            <a:extLst>
              <a:ext uri="{FF2B5EF4-FFF2-40B4-BE49-F238E27FC236}">
                <a16:creationId xmlns:a16="http://schemas.microsoft.com/office/drawing/2014/main" xmlns="" id="{08998CE8-910A-4A64-A44A-388CE4CFF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836613"/>
            <a:ext cx="7162800" cy="495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083" name="Text Box 3">
            <a:extLst>
              <a:ext uri="{FF2B5EF4-FFF2-40B4-BE49-F238E27FC236}">
                <a16:creationId xmlns:a16="http://schemas.microsoft.com/office/drawing/2014/main" xmlns="" id="{98C6B504-A175-4230-BBA2-4081588E24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524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Fig. 6-7b – B-tree index</a:t>
            </a:r>
          </a:p>
        </p:txBody>
      </p:sp>
      <p:sp>
        <p:nvSpPr>
          <p:cNvPr id="46084" name="Text Box 4">
            <a:extLst>
              <a:ext uri="{FF2B5EF4-FFF2-40B4-BE49-F238E27FC236}">
                <a16:creationId xmlns:a16="http://schemas.microsoft.com/office/drawing/2014/main" xmlns="" id="{95AA682F-99E5-40EE-9F22-0003EC34F6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576763"/>
            <a:ext cx="2971800" cy="1062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hlink"/>
                </a:solidFill>
                <a:latin typeface="Arial" panose="020B0604020202020204" pitchFamily="34" charset="0"/>
              </a:rPr>
              <a:t>uses a </a:t>
            </a:r>
            <a:r>
              <a:rPr lang="en-US" altLang="en-US" sz="2400" b="1" i="1">
                <a:solidFill>
                  <a:schemeClr val="hlink"/>
                </a:solidFill>
                <a:latin typeface="Arial" panose="020B0604020202020204" pitchFamily="34" charset="0"/>
              </a:rPr>
              <a:t>tree search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800">
                <a:solidFill>
                  <a:schemeClr val="hlink"/>
                </a:solidFill>
              </a:rPr>
              <a:t>Average time to find desired record = </a:t>
            </a:r>
            <a:r>
              <a:rPr lang="en-US" altLang="en-US" sz="1800" i="1">
                <a:solidFill>
                  <a:schemeClr val="hlink"/>
                </a:solidFill>
              </a:rPr>
              <a:t>depth of the tree</a:t>
            </a:r>
            <a:endParaRPr lang="en-US" altLang="en-US" sz="1800">
              <a:solidFill>
                <a:schemeClr val="hlink"/>
              </a:solidFill>
            </a:endParaRPr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xmlns="" id="{550CC593-0254-407F-AA82-4ED8879BFA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19400"/>
            <a:ext cx="20574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altLang="en-US" sz="1800"/>
              <a:t>Leaves of the tree are all at same level </a:t>
            </a:r>
            <a:r>
              <a:rPr lang="en-US" altLang="en-US" sz="1800">
                <a:sym typeface="Wingdings" panose="05000000000000000000" pitchFamily="2" charset="2"/>
              </a:rPr>
              <a:t></a:t>
            </a:r>
          </a:p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altLang="en-US" sz="1800"/>
              <a:t>consistent access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>
            <a:extLst>
              <a:ext uri="{FF2B5EF4-FFF2-40B4-BE49-F238E27FC236}">
                <a16:creationId xmlns:a16="http://schemas.microsoft.com/office/drawing/2014/main" xmlns="" id="{086E8538-F58E-42FF-BE9F-D68586D65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xmlns="" id="{4A56FFC8-14BD-4AFC-A509-B0D19237A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117FA-EC0A-4D90-B4EE-E9D271A4B8C7}" type="slidenum">
              <a:rPr lang="en-US" altLang="en-US"/>
              <a:pPr/>
              <a:t>28</a:t>
            </a:fld>
            <a:endParaRPr lang="en-US" altLang="en-US"/>
          </a:p>
        </p:txBody>
      </p:sp>
      <p:pic>
        <p:nvPicPr>
          <p:cNvPr id="66565" name="Picture 5" descr="C:\MyData\MIS\Hoffer6e\Hoffer 6e figures\chapter 06\FIG6-7C.gif">
            <a:extLst>
              <a:ext uri="{FF2B5EF4-FFF2-40B4-BE49-F238E27FC236}">
                <a16:creationId xmlns:a16="http://schemas.microsoft.com/office/drawing/2014/main" xmlns="" id="{20288EB9-982A-4088-B0CB-9DD28D3B6E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28600"/>
            <a:ext cx="6705600" cy="576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563" name="Text Box 3">
            <a:extLst>
              <a:ext uri="{FF2B5EF4-FFF2-40B4-BE49-F238E27FC236}">
                <a16:creationId xmlns:a16="http://schemas.microsoft.com/office/drawing/2014/main" xmlns="" id="{E6062F5F-302A-4816-B6A2-0F3255D9B6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3213"/>
            <a:ext cx="21336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Fig 6-7c</a:t>
            </a:r>
          </a:p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FF9900"/>
                </a:solidFill>
                <a:latin typeface="Arial" panose="020B0604020202020204" pitchFamily="34" charset="0"/>
              </a:rPr>
              <a:t>Hashed</a:t>
            </a:r>
            <a:r>
              <a:rPr lang="en-US" altLang="en-US" sz="2400">
                <a:latin typeface="Arial" panose="020B0604020202020204" pitchFamily="34" charset="0"/>
              </a:rPr>
              <a:t> file or index organization </a:t>
            </a:r>
          </a:p>
        </p:txBody>
      </p:sp>
      <p:sp>
        <p:nvSpPr>
          <p:cNvPr id="66564" name="Text Box 4">
            <a:extLst>
              <a:ext uri="{FF2B5EF4-FFF2-40B4-BE49-F238E27FC236}">
                <a16:creationId xmlns:a16="http://schemas.microsoft.com/office/drawing/2014/main" xmlns="" id="{82E47836-59BC-4E8C-8E23-4CB822EC1F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133600"/>
            <a:ext cx="2438400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hlink"/>
                </a:solidFill>
                <a:latin typeface="Arial" panose="020B0604020202020204" pitchFamily="34" charset="0"/>
              </a:rPr>
              <a:t>Hash algorithm</a:t>
            </a:r>
            <a:endParaRPr lang="en-US" altLang="en-US" sz="2400" b="1" i="1">
              <a:solidFill>
                <a:schemeClr val="hlink"/>
              </a:solidFill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800">
                <a:solidFill>
                  <a:schemeClr val="hlink"/>
                </a:solidFill>
              </a:rPr>
              <a:t>Usually uses division-remainder to determine record position. Records with same position are grouped in lists.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>
            <a:extLst>
              <a:ext uri="{FF2B5EF4-FFF2-40B4-BE49-F238E27FC236}">
                <a16:creationId xmlns:a16="http://schemas.microsoft.com/office/drawing/2014/main" xmlns="" id="{6D20BF98-C8BE-4910-8D32-0783E51E6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xmlns="" id="{96C2F061-6CB9-4DAA-8EAB-C12A3A020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DC8B-7594-4AD0-984F-8EB69DB2EA9C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47107" name="Text Box 3">
            <a:extLst>
              <a:ext uri="{FF2B5EF4-FFF2-40B4-BE49-F238E27FC236}">
                <a16:creationId xmlns:a16="http://schemas.microsoft.com/office/drawing/2014/main" xmlns="" id="{71858750-30F2-4285-AC3B-1F9E95F7EA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3213"/>
            <a:ext cx="21336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Fig 6-8</a:t>
            </a:r>
          </a:p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FF9900"/>
                </a:solidFill>
                <a:latin typeface="Arial" panose="020B0604020202020204" pitchFamily="34" charset="0"/>
              </a:rPr>
              <a:t>Bitmap</a:t>
            </a:r>
            <a:r>
              <a:rPr lang="en-US" altLang="en-US" sz="2400">
                <a:latin typeface="Arial" panose="020B0604020202020204" pitchFamily="34" charset="0"/>
              </a:rPr>
              <a:t> index index organization </a:t>
            </a:r>
          </a:p>
        </p:txBody>
      </p:sp>
      <p:sp>
        <p:nvSpPr>
          <p:cNvPr id="47108" name="Text Box 4">
            <a:extLst>
              <a:ext uri="{FF2B5EF4-FFF2-40B4-BE49-F238E27FC236}">
                <a16:creationId xmlns:a16="http://schemas.microsoft.com/office/drawing/2014/main" xmlns="" id="{D14795E7-F050-42D6-8106-0321F6221C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28600"/>
            <a:ext cx="6096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FF9900"/>
                </a:solidFill>
                <a:latin typeface="Arial" panose="020B0604020202020204" pitchFamily="34" charset="0"/>
              </a:rPr>
              <a:t>Bitmap saves on space requirements</a:t>
            </a:r>
            <a:endParaRPr lang="en-US" altLang="en-US" sz="2400" b="1" i="1" dirty="0">
              <a:solidFill>
                <a:srgbClr val="FF9900"/>
              </a:solidFill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FF9900"/>
                </a:solidFill>
              </a:rPr>
              <a:t>Rows - possible values of the attribute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FF9900"/>
                </a:solidFill>
              </a:rPr>
              <a:t>Columns - table rows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FF9900"/>
                </a:solidFill>
              </a:rPr>
              <a:t>Bit indicates whether the attribute of a row has the values</a:t>
            </a:r>
          </a:p>
        </p:txBody>
      </p:sp>
      <p:pic>
        <p:nvPicPr>
          <p:cNvPr id="47112" name="Picture 8" descr="C:\MyData\MIS\Hoffer6e\Hoffer 6e figures\chapter 06\FIG6-8.gif">
            <a:extLst>
              <a:ext uri="{FF2B5EF4-FFF2-40B4-BE49-F238E27FC236}">
                <a16:creationId xmlns:a16="http://schemas.microsoft.com/office/drawing/2014/main" xmlns="" id="{1021A56C-D8C8-497C-B558-696B9AE9F4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81200"/>
            <a:ext cx="83820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xmlns="" id="{36F4A89B-E2BF-47A6-AD55-DD73013CA1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Physical Database Design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xmlns="" id="{9B2F030D-BCCA-40B0-9EA3-F424493ADF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7290055" cy="402336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Purpose- translate the logical description of data into the </a:t>
            </a:r>
            <a:r>
              <a:rPr lang="en-US" altLang="en-US" sz="2400" i="1" dirty="0"/>
              <a:t>technical specifications</a:t>
            </a:r>
            <a:r>
              <a:rPr lang="en-US" altLang="en-US" sz="2400" dirty="0"/>
              <a:t> for storing and retrieving data</a:t>
            </a:r>
          </a:p>
          <a:p>
            <a:r>
              <a:rPr lang="en-US" altLang="en-US" sz="2400" dirty="0"/>
              <a:t>Goal - create a design for storing data that will provide </a:t>
            </a:r>
            <a:r>
              <a:rPr lang="en-US" altLang="en-US" sz="2400" i="1" dirty="0"/>
              <a:t>adequate performance</a:t>
            </a:r>
            <a:r>
              <a:rPr lang="en-US" altLang="en-US" sz="2400" dirty="0"/>
              <a:t> and insure </a:t>
            </a:r>
            <a:r>
              <a:rPr lang="en-US" altLang="en-US" sz="2400" i="1" dirty="0"/>
              <a:t>database integrity</a:t>
            </a:r>
            <a:r>
              <a:rPr lang="en-US" altLang="en-US" sz="2400" dirty="0"/>
              <a:t>, </a:t>
            </a:r>
            <a:r>
              <a:rPr lang="en-US" altLang="en-US" sz="2400" i="1" dirty="0"/>
              <a:t>security</a:t>
            </a:r>
            <a:r>
              <a:rPr lang="en-US" altLang="en-US" sz="2400" dirty="0"/>
              <a:t> and </a:t>
            </a:r>
            <a:r>
              <a:rPr lang="en-US" altLang="en-US" sz="2400" i="1" dirty="0"/>
              <a:t>recoverability</a:t>
            </a:r>
            <a:endParaRPr lang="en-US" altLang="en-US" sz="24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AB12845-EE49-4604-898C-EC06DE01D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EF95E79-47FC-4A13-832C-ABB7C977F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767B-D7C2-4219-B5C8-88B6363799B1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>
            <a:extLst>
              <a:ext uri="{FF2B5EF4-FFF2-40B4-BE49-F238E27FC236}">
                <a16:creationId xmlns:a16="http://schemas.microsoft.com/office/drawing/2014/main" xmlns="" id="{2B25F60B-8ACC-4895-A388-1C3DD7967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xmlns="" id="{CF6D374A-8B8D-46FE-8E90-917B8EAC5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9C8A-902F-48C4-B4EB-83BF0D89B3E7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xmlns="" id="{9390DC4B-0374-4482-95A9-870907E2E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3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Fig 6-9 </a:t>
            </a:r>
            <a:r>
              <a:rPr lang="en-US" altLang="en-US" sz="2400" b="1">
                <a:solidFill>
                  <a:srgbClr val="FF9900"/>
                </a:solidFill>
                <a:latin typeface="Arial" panose="020B0604020202020204" pitchFamily="34" charset="0"/>
              </a:rPr>
              <a:t>Join</a:t>
            </a:r>
            <a:r>
              <a:rPr lang="en-US" altLang="en-US" sz="2400">
                <a:latin typeface="Arial" panose="020B0604020202020204" pitchFamily="34" charset="0"/>
              </a:rPr>
              <a:t> Index – speeds up join operations </a:t>
            </a:r>
          </a:p>
        </p:txBody>
      </p:sp>
      <p:pic>
        <p:nvPicPr>
          <p:cNvPr id="67590" name="Picture 6" descr="E:\Final Figs\final figs06\fg06-09a.jpg">
            <a:extLst>
              <a:ext uri="{FF2B5EF4-FFF2-40B4-BE49-F238E27FC236}">
                <a16:creationId xmlns:a16="http://schemas.microsoft.com/office/drawing/2014/main" xmlns="" id="{EFDD6210-6312-416D-A16E-2B798C5C81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38200"/>
            <a:ext cx="3378200" cy="521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591" name="Picture 7" descr="E:\Final Figs\final figs06\fg06-09b.jpg">
            <a:extLst>
              <a:ext uri="{FF2B5EF4-FFF2-40B4-BE49-F238E27FC236}">
                <a16:creationId xmlns:a16="http://schemas.microsoft.com/office/drawing/2014/main" xmlns="" id="{DAC2721C-A792-49F1-90D6-3303B7473C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066800"/>
            <a:ext cx="3556000" cy="486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xmlns="" id="{5061AE27-893B-4777-98E8-DCB4F65103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Clustering Files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xmlns="" id="{D87B7227-7B9B-491E-988D-38F4F57759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8153400" cy="402336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In some relational DBMSs, related records from different tables can be stored together in the same disk area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Useful for improving performance of join operations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Primary key records of the main table are stored adjacent to associated foreign key records of the dependent table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e.g. Oracle has a CREATE CLUSTER command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72DFBF5-370B-430E-BE19-8D98A08C2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41DF0A3-5730-4D2B-9913-7C2C471FE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64C7-EBC1-43F8-9455-19AD2ABA0853}" type="slidenum">
              <a:rPr lang="en-US" altLang="en-US"/>
              <a:pPr/>
              <a:t>31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xmlns="" id="{1F351801-6D05-4A60-8FF0-212C1F3E55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Rules for Using Indexes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xmlns="" id="{DC643E21-5F49-48BC-8EDC-377DA82096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8096" y="1752600"/>
            <a:ext cx="7290055" cy="402336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1</a:t>
            </a:r>
            <a:r>
              <a:rPr lang="en-US" altLang="en-US" sz="2400" dirty="0"/>
              <a:t>. Use on larger tables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2. Index the primary key of each table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3. Index search fields (fields frequently in WHERE clause)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4. Fields in SQL ORDER BY and GROUP BY commands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5. When there are &gt;100 values but not when there are &lt;30 values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71E1DE7-76AC-448C-950E-683790918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EA0179A-E16C-4CA1-96FB-37285A26E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75C4B-9996-4113-B141-EA25AAE3850B}" type="slidenum">
              <a:rPr lang="en-US" altLang="en-US"/>
              <a:pPr/>
              <a:t>32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xmlns="" id="{5D998E2F-F10D-4634-833E-6BFAF01D88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Rules for Using Indexes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xmlns="" id="{7E68C2AC-BA76-4319-BA47-78070D51913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114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6. DBMS may have limit on number of indexes per table and number of bytes per indexed field(s)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7. Null values will not be referenced from an index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8. Use indexes heavily for non-volatile databases; limit the use of indexes for volatile databases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 dirty="0"/>
              <a:t>	Why? Because modifications (e.g. inserts, deletes) require updates to occur in index files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B7A977F-58F8-4E30-B98B-C80DFDB91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196F767-8AD1-4DDE-90D6-F3F4C637D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1004-472E-4F9B-97AF-C988955D3CC6}" type="slidenum">
              <a:rPr lang="en-US" altLang="en-US"/>
              <a:pPr/>
              <a:t>33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8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0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Physical Database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8C942-3ECC-4BC2-8D57-7609843CD7C2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905000"/>
            <a:ext cx="7407653" cy="3378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59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xmlns="" id="{243AE5EF-B4C6-4581-AA13-B9F2F065FF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/>
              <a:t>Physical Design Process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xmlns="" id="{BDABB284-E744-42E8-A63C-7C7735128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xmlns="" id="{2F7A4D86-19AB-4425-B4D2-947542FCF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73AB3-D6AD-4BDA-927C-89BFB9DEF211}" type="slidenum">
              <a:rPr lang="en-US" altLang="en-US"/>
              <a:pPr/>
              <a:t>5</a:t>
            </a:fld>
            <a:endParaRPr lang="en-US" altLang="en-US"/>
          </a:p>
        </p:txBody>
      </p:sp>
      <p:grpSp>
        <p:nvGrpSpPr>
          <p:cNvPr id="52236" name="Group 12">
            <a:extLst>
              <a:ext uri="{FF2B5EF4-FFF2-40B4-BE49-F238E27FC236}">
                <a16:creationId xmlns:a16="http://schemas.microsoft.com/office/drawing/2014/main" xmlns="" id="{5B06F4DA-B6BA-4EA4-A96B-E0861CFB4F76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447800"/>
            <a:ext cx="3429000" cy="4216400"/>
            <a:chOff x="192" y="912"/>
            <a:chExt cx="2160" cy="2656"/>
          </a:xfrm>
        </p:grpSpPr>
        <p:sp>
          <p:nvSpPr>
            <p:cNvPr id="52230" name="Text Box 6">
              <a:extLst>
                <a:ext uri="{FF2B5EF4-FFF2-40B4-BE49-F238E27FC236}">
                  <a16:creationId xmlns:a16="http://schemas.microsoft.com/office/drawing/2014/main" xmlns="" id="{5CB1BDE4-F405-4DA6-9A8E-F97390A3C6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1296"/>
              <a:ext cx="2160" cy="22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en-US" sz="2000"/>
                <a:t>Normalized relations</a:t>
              </a:r>
            </a:p>
            <a:p>
              <a:pPr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en-US" sz="2000"/>
                <a:t>Volume estimates</a:t>
              </a:r>
            </a:p>
            <a:p>
              <a:pPr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en-US" sz="2000"/>
                <a:t>Attribute definitions</a:t>
              </a:r>
            </a:p>
            <a:p>
              <a:pPr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en-US" sz="2000"/>
                <a:t>Response time expectations</a:t>
              </a:r>
            </a:p>
            <a:p>
              <a:pPr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en-US" sz="2000"/>
                <a:t>Data security needs</a:t>
              </a:r>
            </a:p>
            <a:p>
              <a:pPr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en-US" sz="2000"/>
                <a:t>Backup/recovery needs</a:t>
              </a:r>
            </a:p>
            <a:p>
              <a:pPr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en-US" sz="2000"/>
                <a:t>Integrity expectations</a:t>
              </a:r>
            </a:p>
            <a:p>
              <a:pPr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en-US" sz="2000"/>
                <a:t>DBMS technology used</a:t>
              </a:r>
            </a:p>
          </p:txBody>
        </p:sp>
        <p:sp>
          <p:nvSpPr>
            <p:cNvPr id="52235" name="Text Box 11">
              <a:extLst>
                <a:ext uri="{FF2B5EF4-FFF2-40B4-BE49-F238E27FC236}">
                  <a16:creationId xmlns:a16="http://schemas.microsoft.com/office/drawing/2014/main" xmlns="" id="{74E9BB11-EBF0-4F60-A345-1903DACE84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912"/>
              <a:ext cx="76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 typeface="Wingdings" panose="05000000000000000000" pitchFamily="2" charset="2"/>
                <a:buNone/>
              </a:pPr>
              <a:r>
                <a:rPr lang="en-US" altLang="en-US"/>
                <a:t>Inputs</a:t>
              </a:r>
            </a:p>
          </p:txBody>
        </p:sp>
      </p:grpSp>
      <p:grpSp>
        <p:nvGrpSpPr>
          <p:cNvPr id="52238" name="Group 14">
            <a:extLst>
              <a:ext uri="{FF2B5EF4-FFF2-40B4-BE49-F238E27FC236}">
                <a16:creationId xmlns:a16="http://schemas.microsoft.com/office/drawing/2014/main" xmlns="" id="{F9F6DE41-8286-4477-A1C7-336EAD237638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1676400"/>
            <a:ext cx="4724400" cy="3835400"/>
            <a:chOff x="2448" y="1056"/>
            <a:chExt cx="2976" cy="2416"/>
          </a:xfrm>
        </p:grpSpPr>
        <p:sp>
          <p:nvSpPr>
            <p:cNvPr id="52231" name="Text Box 7">
              <a:extLst>
                <a:ext uri="{FF2B5EF4-FFF2-40B4-BE49-F238E27FC236}">
                  <a16:creationId xmlns:a16="http://schemas.microsoft.com/office/drawing/2014/main" xmlns="" id="{4ECA2106-7525-4761-8DE6-3459500DC3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1488"/>
              <a:ext cx="2160" cy="19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en-US" sz="2000"/>
                <a:t>Attribute data types</a:t>
              </a:r>
            </a:p>
            <a:p>
              <a:pPr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en-US" sz="2000"/>
                <a:t>Physical record descriptions (doesn’t always match logical design)</a:t>
              </a:r>
            </a:p>
            <a:p>
              <a:pPr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en-US" sz="2000"/>
                <a:t>File organizations</a:t>
              </a:r>
            </a:p>
            <a:p>
              <a:pPr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en-US" sz="2000"/>
                <a:t>Indexes and database architectures</a:t>
              </a:r>
            </a:p>
            <a:p>
              <a:pPr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en-US" sz="2000"/>
                <a:t>Query optimization</a:t>
              </a:r>
            </a:p>
          </p:txBody>
        </p:sp>
        <p:sp>
          <p:nvSpPr>
            <p:cNvPr id="52233" name="AutoShape 9">
              <a:extLst>
                <a:ext uri="{FF2B5EF4-FFF2-40B4-BE49-F238E27FC236}">
                  <a16:creationId xmlns:a16="http://schemas.microsoft.com/office/drawing/2014/main" xmlns="" id="{64A7EE67-9271-4974-9703-B6FB48471C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2112"/>
              <a:ext cx="816" cy="768"/>
            </a:xfrm>
            <a:prstGeom prst="rightArrow">
              <a:avLst>
                <a:gd name="adj1" fmla="val 50000"/>
                <a:gd name="adj2" fmla="val 26563"/>
              </a:avLst>
            </a:prstGeom>
            <a:solidFill>
              <a:schemeClr val="accent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buFont typeface="Wingdings" panose="05000000000000000000" pitchFamily="2" charset="2"/>
                <a:buNone/>
              </a:pPr>
              <a:r>
                <a:rPr lang="en-US" altLang="en-US" sz="1600">
                  <a:solidFill>
                    <a:schemeClr val="bg2"/>
                  </a:solidFill>
                </a:rPr>
                <a:t>Leads to</a:t>
              </a:r>
            </a:p>
          </p:txBody>
        </p:sp>
        <p:sp>
          <p:nvSpPr>
            <p:cNvPr id="52237" name="Text Box 13">
              <a:extLst>
                <a:ext uri="{FF2B5EF4-FFF2-40B4-BE49-F238E27FC236}">
                  <a16:creationId xmlns:a16="http://schemas.microsoft.com/office/drawing/2014/main" xmlns="" id="{2F77E72D-5ED9-4F3A-B540-3C80301241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1056"/>
              <a:ext cx="112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Wingdings" panose="05000000000000000000" pitchFamily="2" charset="2"/>
                <a:buNone/>
              </a:pPr>
              <a:r>
                <a:rPr lang="en-US" altLang="en-US"/>
                <a:t>Decisions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>
            <a:extLst>
              <a:ext uri="{FF2B5EF4-FFF2-40B4-BE49-F238E27FC236}">
                <a16:creationId xmlns:a16="http://schemas.microsoft.com/office/drawing/2014/main" xmlns="" id="{C964939A-4CB6-4BC6-88EF-A9416EC45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xmlns="" id="{CDA1991D-82BA-4141-BB23-0647A0FD6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4CB0-A58A-4905-BF13-3C5891220297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4274" name="Text Box 2">
            <a:extLst>
              <a:ext uri="{FF2B5EF4-FFF2-40B4-BE49-F238E27FC236}">
                <a16:creationId xmlns:a16="http://schemas.microsoft.com/office/drawing/2014/main" xmlns="" id="{BD75A145-CA6D-4208-8F82-45CDE110A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28600"/>
            <a:ext cx="48799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Figure 6.1 - Composite usage map</a:t>
            </a:r>
          </a:p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(Pine Valley Furniture Company)</a:t>
            </a:r>
          </a:p>
        </p:txBody>
      </p:sp>
      <p:pic>
        <p:nvPicPr>
          <p:cNvPr id="54275" name="Picture 3" descr="D:\McFadden Slides\slide files 7 8 9\07_01.pct">
            <a:extLst>
              <a:ext uri="{FF2B5EF4-FFF2-40B4-BE49-F238E27FC236}">
                <a16:creationId xmlns:a16="http://schemas.microsoft.com/office/drawing/2014/main" xmlns="" id="{50FFD5BC-A7E8-4C07-A89D-D1859B64D9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43000"/>
            <a:ext cx="81534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2">
            <a:extLst>
              <a:ext uri="{FF2B5EF4-FFF2-40B4-BE49-F238E27FC236}">
                <a16:creationId xmlns:a16="http://schemas.microsoft.com/office/drawing/2014/main" xmlns="" id="{65C80848-FA07-4BB4-9555-CB5ED75FA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14" name="Slide Number Placeholder 1">
            <a:extLst>
              <a:ext uri="{FF2B5EF4-FFF2-40B4-BE49-F238E27FC236}">
                <a16:creationId xmlns:a16="http://schemas.microsoft.com/office/drawing/2014/main" xmlns="" id="{475B955D-09A3-48B1-97DF-007AB5781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41B3-4C2D-4DB8-A092-D257FD17E299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6322" name="Text Box 2">
            <a:extLst>
              <a:ext uri="{FF2B5EF4-FFF2-40B4-BE49-F238E27FC236}">
                <a16:creationId xmlns:a16="http://schemas.microsoft.com/office/drawing/2014/main" xmlns="" id="{4F8107A2-0C51-4E66-BCA6-165B6441E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28600"/>
            <a:ext cx="48799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Figure 6.1 - Composite usage map</a:t>
            </a:r>
          </a:p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(Pine Valley Furniture Company)</a:t>
            </a:r>
          </a:p>
        </p:txBody>
      </p:sp>
      <p:pic>
        <p:nvPicPr>
          <p:cNvPr id="56323" name="Picture 3" descr="D:\McFadden Slides\slide files 7 8 9\07_01.pct">
            <a:extLst>
              <a:ext uri="{FF2B5EF4-FFF2-40B4-BE49-F238E27FC236}">
                <a16:creationId xmlns:a16="http://schemas.microsoft.com/office/drawing/2014/main" xmlns="" id="{06048AA6-BC2A-46D0-89E3-B500969508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43000"/>
            <a:ext cx="81534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324" name="Text Box 4">
            <a:extLst>
              <a:ext uri="{FF2B5EF4-FFF2-40B4-BE49-F238E27FC236}">
                <a16:creationId xmlns:a16="http://schemas.microsoft.com/office/drawing/2014/main" xmlns="" id="{030AF13B-A231-4BBF-B03C-87F1CCD9F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3725" y="2098675"/>
            <a:ext cx="186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chemeClr val="hlink"/>
                </a:solidFill>
              </a:rPr>
              <a:t>Data volumes</a:t>
            </a:r>
          </a:p>
        </p:txBody>
      </p:sp>
      <p:sp>
        <p:nvSpPr>
          <p:cNvPr id="56325" name="Rectangle 5">
            <a:extLst>
              <a:ext uri="{FF2B5EF4-FFF2-40B4-BE49-F238E27FC236}">
                <a16:creationId xmlns:a16="http://schemas.microsoft.com/office/drawing/2014/main" xmlns="" id="{0FA7E91F-F01F-452A-8AD8-A2F1014AA4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743200"/>
            <a:ext cx="609600" cy="304800"/>
          </a:xfrm>
          <a:prstGeom prst="rect">
            <a:avLst/>
          </a:prstGeom>
          <a:noFill/>
          <a:ln w="158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6" name="Rectangle 6">
            <a:extLst>
              <a:ext uri="{FF2B5EF4-FFF2-40B4-BE49-F238E27FC236}">
                <a16:creationId xmlns:a16="http://schemas.microsoft.com/office/drawing/2014/main" xmlns="" id="{F66A58BE-B97F-4503-A261-2F68FA9D2F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638800"/>
            <a:ext cx="609600" cy="304800"/>
          </a:xfrm>
          <a:prstGeom prst="rect">
            <a:avLst/>
          </a:prstGeom>
          <a:noFill/>
          <a:ln w="158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Rectangle 7">
            <a:extLst>
              <a:ext uri="{FF2B5EF4-FFF2-40B4-BE49-F238E27FC236}">
                <a16:creationId xmlns:a16="http://schemas.microsoft.com/office/drawing/2014/main" xmlns="" id="{305ACF88-0A1A-4549-98D6-F5C5604BB1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5638800"/>
            <a:ext cx="609600" cy="228600"/>
          </a:xfrm>
          <a:prstGeom prst="rect">
            <a:avLst/>
          </a:prstGeom>
          <a:noFill/>
          <a:ln w="158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8" name="Rectangle 8">
            <a:extLst>
              <a:ext uri="{FF2B5EF4-FFF2-40B4-BE49-F238E27FC236}">
                <a16:creationId xmlns:a16="http://schemas.microsoft.com/office/drawing/2014/main" xmlns="" id="{EA8ACEEC-F2D1-4E38-86FC-2DF376A1A1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3429000"/>
            <a:ext cx="609600" cy="304800"/>
          </a:xfrm>
          <a:prstGeom prst="rect">
            <a:avLst/>
          </a:prstGeom>
          <a:noFill/>
          <a:ln w="158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9" name="Rectangle 9">
            <a:extLst>
              <a:ext uri="{FF2B5EF4-FFF2-40B4-BE49-F238E27FC236}">
                <a16:creationId xmlns:a16="http://schemas.microsoft.com/office/drawing/2014/main" xmlns="" id="{46DF6DA8-DE8D-46A0-9D98-C180B70680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5638800"/>
            <a:ext cx="609600" cy="304800"/>
          </a:xfrm>
          <a:prstGeom prst="rect">
            <a:avLst/>
          </a:prstGeom>
          <a:noFill/>
          <a:ln w="158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0" name="Line 10">
            <a:extLst>
              <a:ext uri="{FF2B5EF4-FFF2-40B4-BE49-F238E27FC236}">
                <a16:creationId xmlns:a16="http://schemas.microsoft.com/office/drawing/2014/main" xmlns="" id="{1AEDD30C-4DF7-444F-9B44-9268542F1A9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67600" y="3733800"/>
            <a:ext cx="152400" cy="914400"/>
          </a:xfrm>
          <a:prstGeom prst="line">
            <a:avLst/>
          </a:prstGeom>
          <a:noFill/>
          <a:ln w="15875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1" name="Line 11">
            <a:extLst>
              <a:ext uri="{FF2B5EF4-FFF2-40B4-BE49-F238E27FC236}">
                <a16:creationId xmlns:a16="http://schemas.microsoft.com/office/drawing/2014/main" xmlns="" id="{B8CE09C8-57B1-435A-9E6B-F11076A8473E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4953000"/>
            <a:ext cx="228600" cy="685800"/>
          </a:xfrm>
          <a:prstGeom prst="line">
            <a:avLst/>
          </a:prstGeom>
          <a:noFill/>
          <a:ln w="15875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2" name="Line 12">
            <a:extLst>
              <a:ext uri="{FF2B5EF4-FFF2-40B4-BE49-F238E27FC236}">
                <a16:creationId xmlns:a16="http://schemas.microsoft.com/office/drawing/2014/main" xmlns="" id="{41A28AB5-B3E1-492F-94D9-9F843B85137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6600" y="3048000"/>
            <a:ext cx="0" cy="990600"/>
          </a:xfrm>
          <a:prstGeom prst="line">
            <a:avLst/>
          </a:prstGeom>
          <a:noFill/>
          <a:ln w="15875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3" name="Line 13">
            <a:extLst>
              <a:ext uri="{FF2B5EF4-FFF2-40B4-BE49-F238E27FC236}">
                <a16:creationId xmlns:a16="http://schemas.microsoft.com/office/drawing/2014/main" xmlns="" id="{11058C12-A519-4455-9D16-B6FC6CE6C355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4343400"/>
            <a:ext cx="1295400" cy="1219200"/>
          </a:xfrm>
          <a:prstGeom prst="line">
            <a:avLst/>
          </a:prstGeom>
          <a:noFill/>
          <a:ln w="15875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2">
            <a:extLst>
              <a:ext uri="{FF2B5EF4-FFF2-40B4-BE49-F238E27FC236}">
                <a16:creationId xmlns:a16="http://schemas.microsoft.com/office/drawing/2014/main" xmlns="" id="{F89CF8FE-C87F-4E3D-B8A4-17CC818F1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11" name="Slide Number Placeholder 1">
            <a:extLst>
              <a:ext uri="{FF2B5EF4-FFF2-40B4-BE49-F238E27FC236}">
                <a16:creationId xmlns:a16="http://schemas.microsoft.com/office/drawing/2014/main" xmlns="" id="{E97322FB-66DE-4C03-B5C3-5CDE180DE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BB25-E68B-4DEE-87A7-C1AF6F82B791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7346" name="Text Box 2">
            <a:extLst>
              <a:ext uri="{FF2B5EF4-FFF2-40B4-BE49-F238E27FC236}">
                <a16:creationId xmlns:a16="http://schemas.microsoft.com/office/drawing/2014/main" xmlns="" id="{2B322518-B604-4DA2-992E-7EBD1534DB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28600"/>
            <a:ext cx="48799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Figure 6.1 - Composite usage map</a:t>
            </a:r>
          </a:p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(Pine Valley Furniture Company)</a:t>
            </a:r>
          </a:p>
        </p:txBody>
      </p:sp>
      <p:pic>
        <p:nvPicPr>
          <p:cNvPr id="57347" name="Picture 3" descr="D:\McFadden Slides\slide files 7 8 9\07_01.pct">
            <a:extLst>
              <a:ext uri="{FF2B5EF4-FFF2-40B4-BE49-F238E27FC236}">
                <a16:creationId xmlns:a16="http://schemas.microsoft.com/office/drawing/2014/main" xmlns="" id="{34BC2B94-9051-4475-BD2F-1DF7D2A3A9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43000"/>
            <a:ext cx="81534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348" name="Text Box 4">
            <a:extLst>
              <a:ext uri="{FF2B5EF4-FFF2-40B4-BE49-F238E27FC236}">
                <a16:creationId xmlns:a16="http://schemas.microsoft.com/office/drawing/2014/main" xmlns="" id="{B8916AB8-59A7-49A2-8A0C-A201C15A71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1905000"/>
            <a:ext cx="2667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chemeClr val="hlink"/>
                </a:solidFill>
              </a:rPr>
              <a:t>Access Frequencies (per hour)</a:t>
            </a:r>
          </a:p>
        </p:txBody>
      </p:sp>
      <p:sp>
        <p:nvSpPr>
          <p:cNvPr id="57349" name="Rectangle 5">
            <a:extLst>
              <a:ext uri="{FF2B5EF4-FFF2-40B4-BE49-F238E27FC236}">
                <a16:creationId xmlns:a16="http://schemas.microsoft.com/office/drawing/2014/main" xmlns="" id="{3714D2FB-3C64-472A-9A26-807CCC013F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1143000"/>
            <a:ext cx="914400" cy="609600"/>
          </a:xfrm>
          <a:prstGeom prst="rect">
            <a:avLst/>
          </a:prstGeom>
          <a:noFill/>
          <a:ln w="158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0" name="Rectangle 6">
            <a:extLst>
              <a:ext uri="{FF2B5EF4-FFF2-40B4-BE49-F238E27FC236}">
                <a16:creationId xmlns:a16="http://schemas.microsoft.com/office/drawing/2014/main" xmlns="" id="{821283EA-58F5-4098-9588-FFE404BED6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419600"/>
            <a:ext cx="838200" cy="609600"/>
          </a:xfrm>
          <a:prstGeom prst="rect">
            <a:avLst/>
          </a:prstGeom>
          <a:noFill/>
          <a:ln w="158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1" name="Rectangle 7">
            <a:extLst>
              <a:ext uri="{FF2B5EF4-FFF2-40B4-BE49-F238E27FC236}">
                <a16:creationId xmlns:a16="http://schemas.microsoft.com/office/drawing/2014/main" xmlns="" id="{DF92EBAD-1310-49E5-9C8E-F3DF853CDF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3962400"/>
            <a:ext cx="762000" cy="990600"/>
          </a:xfrm>
          <a:prstGeom prst="rect">
            <a:avLst/>
          </a:prstGeom>
          <a:noFill/>
          <a:ln w="158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2" name="Rectangle 8">
            <a:extLst>
              <a:ext uri="{FF2B5EF4-FFF2-40B4-BE49-F238E27FC236}">
                <a16:creationId xmlns:a16="http://schemas.microsoft.com/office/drawing/2014/main" xmlns="" id="{A8599CB7-7A83-46A6-95A5-B89E1F8620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1752600"/>
            <a:ext cx="762000" cy="914400"/>
          </a:xfrm>
          <a:prstGeom prst="rect">
            <a:avLst/>
          </a:prstGeom>
          <a:noFill/>
          <a:ln w="158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Rectangle 10">
            <a:extLst>
              <a:ext uri="{FF2B5EF4-FFF2-40B4-BE49-F238E27FC236}">
                <a16:creationId xmlns:a16="http://schemas.microsoft.com/office/drawing/2014/main" xmlns="" id="{9526CECB-3C90-478D-A6DF-D72D2E27B3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5867400"/>
            <a:ext cx="2514600" cy="609600"/>
          </a:xfrm>
          <a:prstGeom prst="rect">
            <a:avLst/>
          </a:prstGeom>
          <a:noFill/>
          <a:ln w="158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5" name="Rectangle 11">
            <a:extLst>
              <a:ext uri="{FF2B5EF4-FFF2-40B4-BE49-F238E27FC236}">
                <a16:creationId xmlns:a16="http://schemas.microsoft.com/office/drawing/2014/main" xmlns="" id="{4C11A5B9-CBC7-4151-9142-BA83F329B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3048000"/>
            <a:ext cx="533400" cy="2438400"/>
          </a:xfrm>
          <a:prstGeom prst="rect">
            <a:avLst/>
          </a:prstGeom>
          <a:noFill/>
          <a:ln w="158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2">
            <a:extLst>
              <a:ext uri="{FF2B5EF4-FFF2-40B4-BE49-F238E27FC236}">
                <a16:creationId xmlns:a16="http://schemas.microsoft.com/office/drawing/2014/main" xmlns="" id="{46A4A90B-8D3C-4C99-9D8E-3A68827A1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Prentice Hall, 2002</a:t>
            </a:r>
          </a:p>
        </p:txBody>
      </p:sp>
      <p:sp>
        <p:nvSpPr>
          <p:cNvPr id="9" name="Slide Number Placeholder 1">
            <a:extLst>
              <a:ext uri="{FF2B5EF4-FFF2-40B4-BE49-F238E27FC236}">
                <a16:creationId xmlns:a16="http://schemas.microsoft.com/office/drawing/2014/main" xmlns="" id="{9C58BD6F-B983-4466-AB07-FCF293CCC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1CCB5-4766-4308-8223-C915E8E52406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9394" name="Text Box 2">
            <a:extLst>
              <a:ext uri="{FF2B5EF4-FFF2-40B4-BE49-F238E27FC236}">
                <a16:creationId xmlns:a16="http://schemas.microsoft.com/office/drawing/2014/main" xmlns="" id="{618DAD8B-B01D-4C21-90B4-F493661EA2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28600"/>
            <a:ext cx="48799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Figure 6.1 - Composite usage map</a:t>
            </a:r>
          </a:p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(Pine Valley Furniture Company)</a:t>
            </a:r>
          </a:p>
        </p:txBody>
      </p:sp>
      <p:pic>
        <p:nvPicPr>
          <p:cNvPr id="59395" name="Picture 3" descr="D:\McFadden Slides\slide files 7 8 9\07_01.pct">
            <a:extLst>
              <a:ext uri="{FF2B5EF4-FFF2-40B4-BE49-F238E27FC236}">
                <a16:creationId xmlns:a16="http://schemas.microsoft.com/office/drawing/2014/main" xmlns="" id="{5BB43287-D0E4-4814-9A37-30FE2F1C23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43000"/>
            <a:ext cx="81534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9396" name="Text Box 4">
            <a:extLst>
              <a:ext uri="{FF2B5EF4-FFF2-40B4-BE49-F238E27FC236}">
                <a16:creationId xmlns:a16="http://schemas.microsoft.com/office/drawing/2014/main" xmlns="" id="{7F0E8BE0-090C-43D0-BD71-FE06772749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295400"/>
            <a:ext cx="2667000" cy="2316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chemeClr val="hlink"/>
                </a:solidFill>
              </a:rPr>
              <a:t>Usage analysis: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>
                <a:solidFill>
                  <a:schemeClr val="hlink"/>
                </a:solidFill>
              </a:rPr>
              <a:t>200 purchased parts accessed per hour</a:t>
            </a:r>
            <a:r>
              <a:rPr lang="en-US" altLang="en-US" sz="1600">
                <a:solidFill>
                  <a:schemeClr val="hlink"/>
                </a:solidFill>
                <a:sym typeface="Wingdings" panose="05000000000000000000" pitchFamily="2" charset="2"/>
              </a:rPr>
              <a:t> 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>
                <a:solidFill>
                  <a:schemeClr val="hlink"/>
                </a:solidFill>
                <a:sym typeface="Wingdings" panose="05000000000000000000" pitchFamily="2" charset="2"/>
              </a:rPr>
              <a:t>80 quotations accessed from these 200 purchased part accesses 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>
                <a:solidFill>
                  <a:schemeClr val="hlink"/>
                </a:solidFill>
                <a:sym typeface="Wingdings" panose="05000000000000000000" pitchFamily="2" charset="2"/>
              </a:rPr>
              <a:t>70 suppliers accessed from these 80 quotation accesses</a:t>
            </a:r>
          </a:p>
        </p:txBody>
      </p:sp>
      <p:sp>
        <p:nvSpPr>
          <p:cNvPr id="59398" name="Rectangle 6">
            <a:extLst>
              <a:ext uri="{FF2B5EF4-FFF2-40B4-BE49-F238E27FC236}">
                <a16:creationId xmlns:a16="http://schemas.microsoft.com/office/drawing/2014/main" xmlns="" id="{9E85F217-4313-4CE6-BB27-625A7AA6D1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419600"/>
            <a:ext cx="838200" cy="609600"/>
          </a:xfrm>
          <a:prstGeom prst="rect">
            <a:avLst/>
          </a:prstGeom>
          <a:noFill/>
          <a:ln w="158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9" name="Rectangle 7">
            <a:extLst>
              <a:ext uri="{FF2B5EF4-FFF2-40B4-BE49-F238E27FC236}">
                <a16:creationId xmlns:a16="http://schemas.microsoft.com/office/drawing/2014/main" xmlns="" id="{DC43B74F-FB87-4E5D-B495-E09912591E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3962400"/>
            <a:ext cx="762000" cy="990600"/>
          </a:xfrm>
          <a:prstGeom prst="rect">
            <a:avLst/>
          </a:prstGeom>
          <a:noFill/>
          <a:ln w="158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2" name="Rectangle 10">
            <a:extLst>
              <a:ext uri="{FF2B5EF4-FFF2-40B4-BE49-F238E27FC236}">
                <a16:creationId xmlns:a16="http://schemas.microsoft.com/office/drawing/2014/main" xmlns="" id="{A8D7809B-9958-4ED7-8001-5CB87FD83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5867400"/>
            <a:ext cx="533400" cy="457200"/>
          </a:xfrm>
          <a:prstGeom prst="rect">
            <a:avLst/>
          </a:prstGeom>
          <a:noFill/>
          <a:ln w="158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3" name="Rectangle 11">
            <a:extLst>
              <a:ext uri="{FF2B5EF4-FFF2-40B4-BE49-F238E27FC236}">
                <a16:creationId xmlns:a16="http://schemas.microsoft.com/office/drawing/2014/main" xmlns="" id="{58D060ED-E305-4011-9472-6E0B791DF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3048000"/>
            <a:ext cx="533400" cy="457200"/>
          </a:xfrm>
          <a:prstGeom prst="rect">
            <a:avLst/>
          </a:prstGeom>
          <a:noFill/>
          <a:ln w="158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808</TotalTime>
  <Words>1422</Words>
  <Application>Microsoft Office PowerPoint</Application>
  <PresentationFormat>On-screen Show (4:3)</PresentationFormat>
  <Paragraphs>254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2" baseType="lpstr">
      <vt:lpstr>Arial</vt:lpstr>
      <vt:lpstr>Arial Narrow</vt:lpstr>
      <vt:lpstr>Calibri</vt:lpstr>
      <vt:lpstr>Times New Roman</vt:lpstr>
      <vt:lpstr>Tw Cen MT</vt:lpstr>
      <vt:lpstr>Tw Cen MT Condensed</vt:lpstr>
      <vt:lpstr>Wingdings</vt:lpstr>
      <vt:lpstr>Wingdings 3</vt:lpstr>
      <vt:lpstr>Integral</vt:lpstr>
      <vt:lpstr>Chapter 6: Physical Database Design and Performance</vt:lpstr>
      <vt:lpstr>The Physical Design Stage of SDLC  (figures 2.4, 2.5 revisited)</vt:lpstr>
      <vt:lpstr>Physical Database Design</vt:lpstr>
      <vt:lpstr>Physical Database Design</vt:lpstr>
      <vt:lpstr>Physical Design Process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Designing Fields</vt:lpstr>
      <vt:lpstr>Choosing Data Types</vt:lpstr>
      <vt:lpstr>PowerPoint Presentation</vt:lpstr>
      <vt:lpstr>Field Data Integrity</vt:lpstr>
      <vt:lpstr>Handling Missing Data</vt:lpstr>
      <vt:lpstr>Physical Records</vt:lpstr>
      <vt:lpstr>Denormalization</vt:lpstr>
      <vt:lpstr>PowerPoint Presentation</vt:lpstr>
      <vt:lpstr>PowerPoint Presentation</vt:lpstr>
      <vt:lpstr>PowerPoint Presentation</vt:lpstr>
      <vt:lpstr>Partitioning</vt:lpstr>
      <vt:lpstr>Partitioning</vt:lpstr>
      <vt:lpstr>Data Replication</vt:lpstr>
      <vt:lpstr>Designing Physical Files</vt:lpstr>
      <vt:lpstr>PowerPoint Presentation</vt:lpstr>
      <vt:lpstr>Indexed File Organizations</vt:lpstr>
      <vt:lpstr>PowerPoint Presentation</vt:lpstr>
      <vt:lpstr>PowerPoint Presentation</vt:lpstr>
      <vt:lpstr>PowerPoint Presentation</vt:lpstr>
      <vt:lpstr>PowerPoint Presentation</vt:lpstr>
      <vt:lpstr>Clustering Files</vt:lpstr>
      <vt:lpstr>Rules for Using Indexes</vt:lpstr>
      <vt:lpstr>Rules for Using Indexes</vt:lpstr>
    </vt:vector>
  </TitlesOfParts>
  <Company>Dell Computer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Database Design</dc:title>
  <dc:creator>Mark L. Gillenson</dc:creator>
  <cp:lastModifiedBy>WALAA</cp:lastModifiedBy>
  <cp:revision>174</cp:revision>
  <dcterms:created xsi:type="dcterms:W3CDTF">1998-02-13T18:54:00Z</dcterms:created>
  <dcterms:modified xsi:type="dcterms:W3CDTF">2019-04-30T12:06:16Z</dcterms:modified>
</cp:coreProperties>
</file>